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257" r:id="rId5"/>
    <p:sldId id="1070" r:id="rId6"/>
    <p:sldId id="271" r:id="rId7"/>
    <p:sldId id="998" r:id="rId8"/>
    <p:sldId id="274" r:id="rId9"/>
    <p:sldId id="1060" r:id="rId10"/>
    <p:sldId id="1071" r:id="rId11"/>
    <p:sldId id="269" r:id="rId12"/>
    <p:sldId id="258" r:id="rId13"/>
    <p:sldId id="277" r:id="rId14"/>
    <p:sldId id="1075" r:id="rId15"/>
    <p:sldId id="1076" r:id="rId16"/>
    <p:sldId id="1077" r:id="rId17"/>
    <p:sldId id="1078" r:id="rId18"/>
    <p:sldId id="1079" r:id="rId19"/>
    <p:sldId id="270" r:id="rId20"/>
    <p:sldId id="1074" r:id="rId21"/>
    <p:sldId id="266" r:id="rId22"/>
    <p:sldId id="1073" r:id="rId23"/>
    <p:sldId id="1069" r:id="rId24"/>
    <p:sldId id="256" r:id="rId25"/>
    <p:sldId id="278" r:id="rId26"/>
    <p:sldId id="1061" r:id="rId27"/>
    <p:sldId id="1062" r:id="rId28"/>
    <p:sldId id="1063" r:id="rId29"/>
    <p:sldId id="1064" r:id="rId30"/>
    <p:sldId id="1065" r:id="rId31"/>
    <p:sldId id="1066" r:id="rId32"/>
    <p:sldId id="1067"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37894B"/>
    <a:srgbClr val="265580"/>
    <a:srgbClr val="003366"/>
    <a:srgbClr val="2C567A"/>
    <a:srgbClr val="006699"/>
    <a:srgbClr val="FF9900"/>
    <a:srgbClr val="CC3300"/>
    <a:srgbClr val="39709D"/>
    <a:srgbClr val="0D1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7949" autoAdjust="0"/>
  </p:normalViewPr>
  <p:slideViewPr>
    <p:cSldViewPr snapToGrid="0" showGuides="1">
      <p:cViewPr varScale="1">
        <p:scale>
          <a:sx n="105" d="100"/>
          <a:sy n="105" d="100"/>
        </p:scale>
        <p:origin x="1098"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4/10/2025</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4/10/2025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12</a:t>
            </a:fld>
            <a:endParaRPr lang="en-US"/>
          </a:p>
        </p:txBody>
      </p:sp>
    </p:spTree>
    <p:extLst>
      <p:ext uri="{BB962C8B-B14F-4D97-AF65-F5344CB8AC3E}">
        <p14:creationId xmlns:p14="http://schemas.microsoft.com/office/powerpoint/2010/main" val="3273316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13</a:t>
            </a:fld>
            <a:endParaRPr lang="en-US"/>
          </a:p>
        </p:txBody>
      </p:sp>
    </p:spTree>
    <p:extLst>
      <p:ext uri="{BB962C8B-B14F-4D97-AF65-F5344CB8AC3E}">
        <p14:creationId xmlns:p14="http://schemas.microsoft.com/office/powerpoint/2010/main" val="76223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14</a:t>
            </a:fld>
            <a:endParaRPr lang="en-US"/>
          </a:p>
        </p:txBody>
      </p:sp>
    </p:spTree>
    <p:extLst>
      <p:ext uri="{BB962C8B-B14F-4D97-AF65-F5344CB8AC3E}">
        <p14:creationId xmlns:p14="http://schemas.microsoft.com/office/powerpoint/2010/main" val="4024052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15</a:t>
            </a:fld>
            <a:endParaRPr lang="en-US"/>
          </a:p>
        </p:txBody>
      </p:sp>
    </p:spTree>
    <p:extLst>
      <p:ext uri="{BB962C8B-B14F-4D97-AF65-F5344CB8AC3E}">
        <p14:creationId xmlns:p14="http://schemas.microsoft.com/office/powerpoint/2010/main" val="410969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16</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17</a:t>
            </a:fld>
            <a:endParaRPr lang="en-US"/>
          </a:p>
        </p:txBody>
      </p:sp>
    </p:spTree>
    <p:extLst>
      <p:ext uri="{BB962C8B-B14F-4D97-AF65-F5344CB8AC3E}">
        <p14:creationId xmlns:p14="http://schemas.microsoft.com/office/powerpoint/2010/main" val="1413642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18</a:t>
            </a:fld>
            <a:endParaRPr lang="en-US" noProof="0" dirty="0"/>
          </a:p>
        </p:txBody>
      </p:sp>
    </p:spTree>
    <p:extLst>
      <p:ext uri="{BB962C8B-B14F-4D97-AF65-F5344CB8AC3E}">
        <p14:creationId xmlns:p14="http://schemas.microsoft.com/office/powerpoint/2010/main" val="2395719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19</a:t>
            </a:fld>
            <a:endParaRPr lang="en-US"/>
          </a:p>
        </p:txBody>
      </p:sp>
    </p:spTree>
    <p:extLst>
      <p:ext uri="{BB962C8B-B14F-4D97-AF65-F5344CB8AC3E}">
        <p14:creationId xmlns:p14="http://schemas.microsoft.com/office/powerpoint/2010/main" val="99317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20</a:t>
            </a:fld>
            <a:endParaRPr lang="en-US"/>
          </a:p>
        </p:txBody>
      </p:sp>
    </p:spTree>
    <p:extLst>
      <p:ext uri="{BB962C8B-B14F-4D97-AF65-F5344CB8AC3E}">
        <p14:creationId xmlns:p14="http://schemas.microsoft.com/office/powerpoint/2010/main" val="3381896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21</a:t>
            </a:fld>
            <a:endParaRPr lang="en-US" noProof="0" dirty="0"/>
          </a:p>
        </p:txBody>
      </p:sp>
    </p:spTree>
    <p:extLst>
      <p:ext uri="{BB962C8B-B14F-4D97-AF65-F5344CB8AC3E}">
        <p14:creationId xmlns:p14="http://schemas.microsoft.com/office/powerpoint/2010/main" val="282563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1204612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22</a:t>
            </a:fld>
            <a:endParaRPr lang="en-US" noProof="0" dirty="0"/>
          </a:p>
        </p:txBody>
      </p:sp>
    </p:spTree>
    <p:extLst>
      <p:ext uri="{BB962C8B-B14F-4D97-AF65-F5344CB8AC3E}">
        <p14:creationId xmlns:p14="http://schemas.microsoft.com/office/powerpoint/2010/main" val="23190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23</a:t>
            </a:fld>
            <a:endParaRPr lang="en-US" noProof="0" dirty="0"/>
          </a:p>
        </p:txBody>
      </p:sp>
    </p:spTree>
    <p:extLst>
      <p:ext uri="{BB962C8B-B14F-4D97-AF65-F5344CB8AC3E}">
        <p14:creationId xmlns:p14="http://schemas.microsoft.com/office/powerpoint/2010/main" val="138136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24</a:t>
            </a:fld>
            <a:endParaRPr lang="en-US" noProof="0" dirty="0"/>
          </a:p>
        </p:txBody>
      </p:sp>
    </p:spTree>
    <p:extLst>
      <p:ext uri="{BB962C8B-B14F-4D97-AF65-F5344CB8AC3E}">
        <p14:creationId xmlns:p14="http://schemas.microsoft.com/office/powerpoint/2010/main" val="1228883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25</a:t>
            </a:fld>
            <a:endParaRPr lang="en-US" noProof="0" dirty="0"/>
          </a:p>
        </p:txBody>
      </p:sp>
    </p:spTree>
    <p:extLst>
      <p:ext uri="{BB962C8B-B14F-4D97-AF65-F5344CB8AC3E}">
        <p14:creationId xmlns:p14="http://schemas.microsoft.com/office/powerpoint/2010/main" val="2343909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26</a:t>
            </a:fld>
            <a:endParaRPr lang="en-US" noProof="0" dirty="0"/>
          </a:p>
        </p:txBody>
      </p:sp>
    </p:spTree>
    <p:extLst>
      <p:ext uri="{BB962C8B-B14F-4D97-AF65-F5344CB8AC3E}">
        <p14:creationId xmlns:p14="http://schemas.microsoft.com/office/powerpoint/2010/main" val="1035749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27</a:t>
            </a:fld>
            <a:endParaRPr lang="en-US" noProof="0" dirty="0"/>
          </a:p>
        </p:txBody>
      </p:sp>
    </p:spTree>
    <p:extLst>
      <p:ext uri="{BB962C8B-B14F-4D97-AF65-F5344CB8AC3E}">
        <p14:creationId xmlns:p14="http://schemas.microsoft.com/office/powerpoint/2010/main" val="4188096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28</a:t>
            </a:fld>
            <a:endParaRPr lang="en-US" noProof="0" dirty="0"/>
          </a:p>
        </p:txBody>
      </p:sp>
    </p:spTree>
    <p:extLst>
      <p:ext uri="{BB962C8B-B14F-4D97-AF65-F5344CB8AC3E}">
        <p14:creationId xmlns:p14="http://schemas.microsoft.com/office/powerpoint/2010/main" val="2387573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29</a:t>
            </a:fld>
            <a:endParaRPr lang="en-US" noProof="0" dirty="0"/>
          </a:p>
        </p:txBody>
      </p:sp>
    </p:spTree>
    <p:extLst>
      <p:ext uri="{BB962C8B-B14F-4D97-AF65-F5344CB8AC3E}">
        <p14:creationId xmlns:p14="http://schemas.microsoft.com/office/powerpoint/2010/main" val="996823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30</a:t>
            </a:fld>
            <a:endParaRPr lang="en-US"/>
          </a:p>
        </p:txBody>
      </p:sp>
    </p:spTree>
    <p:extLst>
      <p:ext uri="{BB962C8B-B14F-4D97-AF65-F5344CB8AC3E}">
        <p14:creationId xmlns:p14="http://schemas.microsoft.com/office/powerpoint/2010/main" val="405712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388040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179059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a:p>
        </p:txBody>
      </p:sp>
    </p:spTree>
    <p:extLst>
      <p:ext uri="{BB962C8B-B14F-4D97-AF65-F5344CB8AC3E}">
        <p14:creationId xmlns:p14="http://schemas.microsoft.com/office/powerpoint/2010/main" val="3113173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8</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10</a:t>
            </a:fld>
            <a:endParaRPr lang="en-US"/>
          </a:p>
        </p:txBody>
      </p:sp>
    </p:spTree>
    <p:extLst>
      <p:ext uri="{BB962C8B-B14F-4D97-AF65-F5344CB8AC3E}">
        <p14:creationId xmlns:p14="http://schemas.microsoft.com/office/powerpoint/2010/main" val="178019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11</a:t>
            </a:fld>
            <a:endParaRPr lang="en-US"/>
          </a:p>
        </p:txBody>
      </p:sp>
    </p:spTree>
    <p:extLst>
      <p:ext uri="{BB962C8B-B14F-4D97-AF65-F5344CB8AC3E}">
        <p14:creationId xmlns:p14="http://schemas.microsoft.com/office/powerpoint/2010/main" val="3629980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noProof="0"/>
              <a:t>انقر لتحرير نمط العنوان الفرعي للشكل الرئيسي</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ar-SA" noProof="0"/>
              <a:t>انقر فوق الأيقونة لإضافة صورة</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ar-SA" noProof="0"/>
              <a:t>انقر فوق الأيقونة لإضافة صورة</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ar-SA" noProof="0"/>
              <a:t>انقر لتحرير نمط عنوان الشكل الرئيسي</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ar-SA" noProof="0"/>
              <a:t>انقر فوق الأيقونة لإضافة صورة</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ar-SA" noProof="0"/>
              <a:t>انقر لتحرير نمط عنوان الشكل الرئيسي</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noProof="0"/>
              <a:t>انقر لتحرير نمط العنوان الفرعي للشكل الرئيسي</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عنوان المقطع">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ar-SA" noProof="0"/>
              <a:t>انقر لتحرير نمط عنوان الشكل الرئيسي</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noProof="0"/>
              <a:t>انقر لتحرير أنماط نص الشكل الرئيسي</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ar-SA" noProof="0"/>
              <a:t>انقر لتحرير نمط عنوان الشكل الرئيسي</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محتويان">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ar-SA" noProof="0"/>
              <a:t>انقر لتحرير نمط عنوان الشكل الرئيسي</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مقارنة">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noProof="0"/>
              <a:t>انقر لتحرير أنماط نص الشكل الرئيسي</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noProof="0"/>
              <a:t>انقر لتحرير أنماط نص الشكل الرئيسي</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ar-SA" noProof="0"/>
              <a:t>انقر لتحرير نمط عنوان الشكل الرئيسي</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صورة مع تسمية توضيحية">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noProof="0"/>
              <a:t>انقر فوق الأيقونة لإضافة صورة</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ar-SA" noProof="0"/>
              <a:t>انقر لتحرير نمط عنوان الشكل الرئيسي</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noProof="0"/>
              <a:t>انقر لتحرير أنماط نص الشكل الرئيسي</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محتوى مع تسمية توضيحية">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ar-SA" noProof="0"/>
              <a:t>انقر لتحرير نمط عنوان الشكل الرئيسي</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noProof="0"/>
              <a:t>انقر لتحرير أنماط نص الشكل الرئيسي</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Normal Center">
    <p:spTree>
      <p:nvGrpSpPr>
        <p:cNvPr id="1" name=""/>
        <p:cNvGrpSpPr/>
        <p:nvPr/>
      </p:nvGrpSpPr>
      <p:grpSpPr>
        <a:xfrm>
          <a:off x="0" y="0"/>
          <a:ext cx="0" cy="0"/>
          <a:chOff x="0" y="0"/>
          <a:chExt cx="0" cy="0"/>
        </a:xfrm>
      </p:grpSpPr>
      <p:sp>
        <p:nvSpPr>
          <p:cNvPr id="4" name="Title 1"/>
          <p:cNvSpPr>
            <a:spLocks noGrp="1"/>
          </p:cNvSpPr>
          <p:nvPr>
            <p:ph type="title"/>
          </p:nvPr>
        </p:nvSpPr>
        <p:spPr>
          <a:xfrm>
            <a:off x="470455" y="458073"/>
            <a:ext cx="11357112" cy="562527"/>
          </a:xfrm>
        </p:spPr>
        <p:txBody>
          <a:bodyPr>
            <a:noAutofit/>
          </a:bodyPr>
          <a:lstStyle>
            <a:lvl1pPr algn="ctr">
              <a:defRPr sz="4800">
                <a:solidFill>
                  <a:schemeClr val="tx1"/>
                </a:solidFill>
                <a:latin typeface="+mj-lt"/>
              </a:defRPr>
            </a:lvl1pPr>
          </a:lstStyle>
          <a:p>
            <a:r>
              <a:rPr lang="en-US"/>
              <a:t>Click to edit Master title style</a:t>
            </a:r>
            <a:endParaRPr lang="id-ID"/>
          </a:p>
        </p:txBody>
      </p:sp>
      <p:sp>
        <p:nvSpPr>
          <p:cNvPr id="5" name="Text Placeholder 7"/>
          <p:cNvSpPr>
            <a:spLocks noGrp="1"/>
          </p:cNvSpPr>
          <p:nvPr>
            <p:ph type="body" sz="quarter" idx="10"/>
          </p:nvPr>
        </p:nvSpPr>
        <p:spPr>
          <a:xfrm>
            <a:off x="470455" y="968698"/>
            <a:ext cx="11357112" cy="436908"/>
          </a:xfrm>
        </p:spPr>
        <p:txBody>
          <a:bodyPr>
            <a:normAutofit/>
          </a:bodyPr>
          <a:lstStyle>
            <a:lvl1pPr marL="0" indent="0" algn="ctr">
              <a:buNone/>
              <a:defRPr sz="18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302789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noProof="0"/>
              <a:t>انقر لتحرير نمط العنوان الفرعي للشكل الرئيسي</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ar-SA" noProof="0"/>
              <a:t>انقر فوق الأيقونة لإضافة صورة</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ar-SA" noProof="0"/>
              <a:t>انقر لتحرير نمط عنوان الشكل الرئيسي</a:t>
            </a:r>
            <a:endParaRPr lang="en-US" noProof="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ar-SA" noProof="0"/>
              <a:t>انقر فوق الأيقونة لإضافة صورة</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ar-SA" noProof="0"/>
              <a:t>انقر فوق الأيقونة لإضافة صورة</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ar-SA" noProof="0"/>
              <a:t>انقر لتحرير نمط عنوان الشكل الرئيسي</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ar-SA" noProof="0"/>
              <a:t>انقر لتحرير نمط عنوان الشكل الرئيسي</a:t>
            </a:r>
            <a:endParaRPr lang="en-US" noProof="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ar-SA" noProof="0"/>
              <a:t>انقر فوق الأيقونة لإضافة صورة</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ar-SA" noProof="0"/>
              <a:t>انقر لتحرير نمط عنوان الشكل الرئيسي</a:t>
            </a:r>
            <a:endParaRPr lang="en-US" noProof="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ar-SA" noProof="0"/>
              <a:t>انقر فوق الأيقونة لإضافة صورة</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ar-SA" noProof="0"/>
              <a:t>انقر لتحرير نمط عنوان الشكل الرئيسي</a:t>
            </a:r>
            <a:endParaRPr lang="en-US" noProof="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عنوان فقط">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ar-SA" noProof="0"/>
              <a:t>انقر لتحرير نمط عنوان الشكل الرئيسي</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ar-SA" noProof="0"/>
              <a:t>انقر لتحرير نمط عنوان الشكل الرئيسي</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ar-SA" noProof="0"/>
              <a:t>انقر فوق الأيقونة لإضافة صورة</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ar-SA" noProof="0"/>
              <a:t>انقر فوق الأيقونة لإضافة صورة</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ar-SA" noProof="0"/>
              <a:t>انقر فوق الأيقونة لإضافة صورة</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ar-SA" noProof="0"/>
              <a:t>انقر فوق الأيقونة لإضافة صورة</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ar-SA" noProof="0"/>
              <a:t>انقر لتحرير أنماط نص الشكل الرئيسي</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ar-SA" noProof="0"/>
              <a:t>انقر لتحرير أنماط نص الشكل الرئيسي</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ar-SA" noProof="0"/>
              <a:t>انقر لتحرير أنماط نص الشكل الرئيسي</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ar-SA" noProof="0"/>
              <a:t>انقر لتحرير أنماط نص الشكل الرئيسي</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ar-SA" noProof="0"/>
              <a:t>انقر لتحرير نمط عنوان الشكل الرئيسي</a:t>
            </a:r>
            <a:endParaRPr lang="en-US" noProof="0"/>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noProof="0"/>
              <a:t>انقر لتحرير أنماط نص الشكل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4/10/2025</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Lst>
  <p:hf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صورة 6">
            <a:extLst>
              <a:ext uri="{FF2B5EF4-FFF2-40B4-BE49-F238E27FC236}">
                <a16:creationId xmlns:a16="http://schemas.microsoft.com/office/drawing/2014/main" id="{768AAE3A-57A5-051C-7547-7516EF849FFA}"/>
              </a:ext>
            </a:extLst>
          </p:cNvPr>
          <p:cNvPicPr>
            <a:picLocks noGrp="1" noChangeAspect="1"/>
          </p:cNvPicPr>
          <p:nvPr>
            <p:ph type="pic" sz="quarter" idx="10"/>
          </p:nvPr>
        </p:nvPicPr>
        <p:blipFill>
          <a:blip r:embed="rId3"/>
          <a:srcRect/>
          <a:stretch>
            <a:fillRect/>
          </a:stretch>
        </p:blipFill>
        <p:spPr/>
      </p:pic>
      <p:sp>
        <p:nvSpPr>
          <p:cNvPr id="8" name="مستطيل 7">
            <a:extLst>
              <a:ext uri="{FF2B5EF4-FFF2-40B4-BE49-F238E27FC236}">
                <a16:creationId xmlns:a16="http://schemas.microsoft.com/office/drawing/2014/main" id="{E4878BBB-9834-1F29-FBEF-02AE90E3ACF2}"/>
              </a:ext>
            </a:extLst>
          </p:cNvPr>
          <p:cNvSpPr/>
          <p:nvPr/>
        </p:nvSpPr>
        <p:spPr>
          <a:xfrm>
            <a:off x="5841402" y="1247887"/>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12" name="مستطيل 11">
            <a:extLst>
              <a:ext uri="{FF2B5EF4-FFF2-40B4-BE49-F238E27FC236}">
                <a16:creationId xmlns:a16="http://schemas.microsoft.com/office/drawing/2014/main" id="{F4A0D148-EE0F-D71F-1B3E-AABBE202984F}"/>
              </a:ext>
            </a:extLst>
          </p:cNvPr>
          <p:cNvSpPr/>
          <p:nvPr/>
        </p:nvSpPr>
        <p:spPr>
          <a:xfrm>
            <a:off x="6402593" y="3381375"/>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096000" y="1664823"/>
            <a:ext cx="6174888" cy="2090808"/>
          </a:xfrm>
        </p:spPr>
        <p:txBody>
          <a:bodyPr/>
          <a:lstStyle/>
          <a:p>
            <a:pPr algn="ctr"/>
            <a:r>
              <a:rPr lang="ar-KW" sz="9600" dirty="0">
                <a:latin typeface="Abdo Logo" panose="02000500030000020004" pitchFamily="2" charset="-78"/>
                <a:cs typeface="Abdo Logo" panose="02000500030000020004" pitchFamily="2" charset="-78"/>
              </a:rPr>
              <a:t>  التقرير</a:t>
            </a:r>
            <a:br>
              <a:rPr lang="ar-KW" sz="9600" dirty="0">
                <a:latin typeface="Abdo Logo" panose="02000500030000020004" pitchFamily="2" charset="-78"/>
                <a:cs typeface="Abdo Logo" panose="02000500030000020004" pitchFamily="2" charset="-78"/>
              </a:rPr>
            </a:br>
            <a:r>
              <a:rPr lang="ar-KW" sz="9600" dirty="0">
                <a:latin typeface="Abdo Logo" panose="02000500030000020004" pitchFamily="2" charset="-78"/>
                <a:cs typeface="Abdo Logo" panose="02000500030000020004" pitchFamily="2" charset="-78"/>
              </a:rPr>
              <a:t> الإداري والمالي</a:t>
            </a:r>
            <a:endParaRPr lang="en-US" sz="9600" dirty="0">
              <a:latin typeface="Abdo Logo" panose="02000500030000020004" pitchFamily="2" charset="-78"/>
              <a:cs typeface="Abdo Logo" panose="02000500030000020004" pitchFamily="2" charset="-78"/>
            </a:endParaRPr>
          </a:p>
        </p:txBody>
      </p:sp>
      <p:pic>
        <p:nvPicPr>
          <p:cNvPr id="9" name="صورة 8">
            <a:extLst>
              <a:ext uri="{FF2B5EF4-FFF2-40B4-BE49-F238E27FC236}">
                <a16:creationId xmlns:a16="http://schemas.microsoft.com/office/drawing/2014/main" id="{834F0CC7-7114-1740-B510-30E3D77F62F8}"/>
              </a:ext>
            </a:extLst>
          </p:cNvPr>
          <p:cNvPicPr>
            <a:picLocks noChangeAspect="1"/>
          </p:cNvPicPr>
          <p:nvPr/>
        </p:nvPicPr>
        <p:blipFill>
          <a:blip r:embed="rId4"/>
          <a:stretch>
            <a:fillRect/>
          </a:stretch>
        </p:blipFill>
        <p:spPr>
          <a:xfrm>
            <a:off x="6976872" y="3755631"/>
            <a:ext cx="4065460" cy="1556157"/>
          </a:xfrm>
          <a:prstGeom prst="rect">
            <a:avLst/>
          </a:prstGeom>
        </p:spPr>
      </p:pic>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02A3027-6034-24CF-BB8D-45A9A4EAEA49}"/>
              </a:ext>
            </a:extLst>
          </p:cNvPr>
          <p:cNvSpPr txBox="1">
            <a:spLocks/>
          </p:cNvSpPr>
          <p:nvPr/>
        </p:nvSpPr>
        <p:spPr>
          <a:xfrm>
            <a:off x="6337688" y="3810669"/>
            <a:ext cx="5143500" cy="839096"/>
          </a:xfrm>
          <a:prstGeom prst="rect">
            <a:avLst/>
          </a:prstGeom>
          <a:solidFill>
            <a:srgbClr val="2C567A"/>
          </a:solidFill>
        </p:spPr>
        <p:txBody>
          <a:bodyPr vert="horz" lIns="91440" tIns="45720" rIns="91440" bIns="45720" rtlCol="0">
            <a:noAutofit/>
          </a:bodyPr>
          <a:lstStyle>
            <a:lvl1pPr marL="0" indent="0" algn="l" defTabSz="914400" rtl="1"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175529" y="2765265"/>
            <a:ext cx="5712861" cy="2090808"/>
          </a:xfrm>
        </p:spPr>
        <p:txBody>
          <a:bodyPr/>
          <a:lstStyle/>
          <a:p>
            <a:pPr algn="ctr"/>
            <a:r>
              <a:rPr lang="ar-KW" sz="7200" dirty="0">
                <a:solidFill>
                  <a:srgbClr val="FF9900"/>
                </a:solidFill>
                <a:latin typeface="Abdo Logo" panose="02000500030000020004" pitchFamily="2" charset="-78"/>
                <a:cs typeface="Abdo Logo" panose="02000500030000020004" pitchFamily="2" charset="-78"/>
              </a:rPr>
              <a:t>المشاركة</a:t>
            </a:r>
            <a:br>
              <a:rPr lang="ar-KW" sz="7200" dirty="0">
                <a:solidFill>
                  <a:srgbClr val="FF9900"/>
                </a:solidFill>
                <a:latin typeface="Abdo Logo" panose="02000500030000020004" pitchFamily="2" charset="-78"/>
                <a:cs typeface="Abdo Logo" panose="02000500030000020004" pitchFamily="2" charset="-78"/>
              </a:rPr>
            </a:br>
            <a:r>
              <a:rPr lang="ar-KW" sz="7200" dirty="0">
                <a:solidFill>
                  <a:srgbClr val="FF9900"/>
                </a:solidFill>
                <a:latin typeface="Abdo Logo" panose="02000500030000020004" pitchFamily="2" charset="-78"/>
                <a:cs typeface="Abdo Logo" panose="02000500030000020004" pitchFamily="2" charset="-78"/>
              </a:rPr>
              <a:t> في معرض </a:t>
            </a:r>
            <a:br>
              <a:rPr lang="ar-KW" sz="7200" dirty="0">
                <a:solidFill>
                  <a:srgbClr val="FF9900"/>
                </a:solidFill>
                <a:latin typeface="Abdo Logo" panose="02000500030000020004" pitchFamily="2" charset="-78"/>
                <a:cs typeface="Abdo Logo" panose="02000500030000020004" pitchFamily="2" charset="-78"/>
              </a:rPr>
            </a:br>
            <a:r>
              <a:rPr lang="ar-KW" sz="7200" dirty="0">
                <a:solidFill>
                  <a:srgbClr val="FF9900"/>
                </a:solidFill>
                <a:latin typeface="Abdo Logo" panose="02000500030000020004" pitchFamily="2" charset="-78"/>
                <a:cs typeface="Abdo Logo" panose="02000500030000020004" pitchFamily="2" charset="-78"/>
              </a:rPr>
              <a:t>الكتاب الإسلامي46</a:t>
            </a:r>
            <a:endParaRPr lang="en-US" sz="7200" dirty="0">
              <a:solidFill>
                <a:srgbClr val="FF9900"/>
              </a:solidFill>
              <a:latin typeface="Abdo Logo" panose="02000500030000020004" pitchFamily="2" charset="-78"/>
              <a:cs typeface="Abdo Logo" panose="02000500030000020004" pitchFamily="2" charset="-78"/>
            </a:endParaRPr>
          </a:p>
        </p:txBody>
      </p:sp>
      <p:sp>
        <p:nvSpPr>
          <p:cNvPr id="26" name="مستطيل 25">
            <a:extLst>
              <a:ext uri="{FF2B5EF4-FFF2-40B4-BE49-F238E27FC236}">
                <a16:creationId xmlns:a16="http://schemas.microsoft.com/office/drawing/2014/main" id="{23506173-5487-3333-0414-7469E4FC8D6B}"/>
              </a:ext>
            </a:extLst>
          </p:cNvPr>
          <p:cNvSpPr/>
          <p:nvPr/>
        </p:nvSpPr>
        <p:spPr>
          <a:xfrm>
            <a:off x="9757186" y="268941"/>
            <a:ext cx="2293362" cy="104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10" name="عنصر نائب للصورة 9">
            <a:extLst>
              <a:ext uri="{FF2B5EF4-FFF2-40B4-BE49-F238E27FC236}">
                <a16:creationId xmlns:a16="http://schemas.microsoft.com/office/drawing/2014/main" id="{EF0B2A26-4CD3-A5E5-6C47-9F30D752D6CE}"/>
              </a:ext>
            </a:extLst>
          </p:cNvPr>
          <p:cNvPicPr>
            <a:picLocks noGrp="1" noChangeAspect="1"/>
          </p:cNvPicPr>
          <p:nvPr>
            <p:ph type="pic" sz="quarter" idx="10"/>
          </p:nvPr>
        </p:nvPicPr>
        <p:blipFill>
          <a:blip r:embed="rId3"/>
          <a:srcRect l="21889" r="21889"/>
          <a:stretch>
            <a:fillRect/>
          </a:stretch>
        </p:blipFill>
        <p:spPr/>
      </p:pic>
    </p:spTree>
    <p:extLst>
      <p:ext uri="{BB962C8B-B14F-4D97-AF65-F5344CB8AC3E}">
        <p14:creationId xmlns:p14="http://schemas.microsoft.com/office/powerpoint/2010/main" val="1883722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02A3027-6034-24CF-BB8D-45A9A4EAEA49}"/>
              </a:ext>
            </a:extLst>
          </p:cNvPr>
          <p:cNvSpPr txBox="1">
            <a:spLocks/>
          </p:cNvSpPr>
          <p:nvPr/>
        </p:nvSpPr>
        <p:spPr>
          <a:xfrm>
            <a:off x="6337688" y="3509455"/>
            <a:ext cx="5143500" cy="839096"/>
          </a:xfrm>
          <a:prstGeom prst="rect">
            <a:avLst/>
          </a:prstGeom>
          <a:solidFill>
            <a:srgbClr val="2C567A"/>
          </a:solidFill>
        </p:spPr>
        <p:txBody>
          <a:bodyPr vert="horz" lIns="91440" tIns="45720" rIns="91440" bIns="45720" rtlCol="0">
            <a:noAutofit/>
          </a:bodyPr>
          <a:lstStyle>
            <a:lvl1pPr marL="0" indent="0" algn="l" defTabSz="914400" rtl="1"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096000" y="1312433"/>
            <a:ext cx="5954548" cy="2808097"/>
          </a:xfrm>
        </p:spPr>
        <p:txBody>
          <a:bodyPr/>
          <a:lstStyle/>
          <a:p>
            <a:pPr algn="ctr"/>
            <a:r>
              <a:rPr lang="ar-KW" sz="9600" dirty="0">
                <a:solidFill>
                  <a:srgbClr val="FF9900"/>
                </a:solidFill>
                <a:latin typeface="Abdo Logo" panose="02000500030000020004" pitchFamily="2" charset="-78"/>
                <a:cs typeface="Abdo Logo" panose="02000500030000020004" pitchFamily="2" charset="-78"/>
              </a:rPr>
              <a:t>تكريم المتعافين</a:t>
            </a:r>
            <a:endParaRPr lang="en-US" sz="9600" dirty="0">
              <a:solidFill>
                <a:srgbClr val="FF9900"/>
              </a:solidFill>
              <a:latin typeface="Abdo Logo" panose="02000500030000020004" pitchFamily="2" charset="-78"/>
              <a:cs typeface="Abdo Logo" panose="02000500030000020004" pitchFamily="2" charset="-78"/>
            </a:endParaRPr>
          </a:p>
        </p:txBody>
      </p:sp>
      <p:sp>
        <p:nvSpPr>
          <p:cNvPr id="26" name="مستطيل 25">
            <a:extLst>
              <a:ext uri="{FF2B5EF4-FFF2-40B4-BE49-F238E27FC236}">
                <a16:creationId xmlns:a16="http://schemas.microsoft.com/office/drawing/2014/main" id="{23506173-5487-3333-0414-7469E4FC8D6B}"/>
              </a:ext>
            </a:extLst>
          </p:cNvPr>
          <p:cNvSpPr/>
          <p:nvPr/>
        </p:nvSpPr>
        <p:spPr>
          <a:xfrm>
            <a:off x="9757186" y="268941"/>
            <a:ext cx="2293362" cy="104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15" name="عنصر نائب للصورة 14">
            <a:extLst>
              <a:ext uri="{FF2B5EF4-FFF2-40B4-BE49-F238E27FC236}">
                <a16:creationId xmlns:a16="http://schemas.microsoft.com/office/drawing/2014/main" id="{8CBC1B4F-1EBE-6C71-ACA2-10B57AE5069A}"/>
              </a:ext>
            </a:extLst>
          </p:cNvPr>
          <p:cNvPicPr>
            <a:picLocks noGrp="1" noChangeAspect="1"/>
          </p:cNvPicPr>
          <p:nvPr>
            <p:ph type="pic" sz="quarter" idx="10"/>
          </p:nvPr>
        </p:nvPicPr>
        <p:blipFill>
          <a:blip r:embed="rId3"/>
          <a:srcRect l="12500" r="12500"/>
          <a:stretch>
            <a:fillRect/>
          </a:stretch>
        </p:blipFill>
        <p:spPr/>
      </p:pic>
    </p:spTree>
    <p:extLst>
      <p:ext uri="{BB962C8B-B14F-4D97-AF65-F5344CB8AC3E}">
        <p14:creationId xmlns:p14="http://schemas.microsoft.com/office/powerpoint/2010/main" val="31842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02A3027-6034-24CF-BB8D-45A9A4EAEA49}"/>
              </a:ext>
            </a:extLst>
          </p:cNvPr>
          <p:cNvSpPr txBox="1">
            <a:spLocks/>
          </p:cNvSpPr>
          <p:nvPr/>
        </p:nvSpPr>
        <p:spPr>
          <a:xfrm>
            <a:off x="6337688" y="3810669"/>
            <a:ext cx="5143500" cy="839096"/>
          </a:xfrm>
          <a:prstGeom prst="rect">
            <a:avLst/>
          </a:prstGeom>
          <a:solidFill>
            <a:srgbClr val="2C567A"/>
          </a:solidFill>
        </p:spPr>
        <p:txBody>
          <a:bodyPr vert="horz" lIns="91440" tIns="45720" rIns="91440" bIns="45720" rtlCol="0">
            <a:noAutofit/>
          </a:bodyPr>
          <a:lstStyle>
            <a:lvl1pPr marL="0" indent="0" algn="l" defTabSz="914400" rtl="1"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175529" y="3429000"/>
            <a:ext cx="5712861" cy="2090808"/>
          </a:xfrm>
        </p:spPr>
        <p:txBody>
          <a:bodyPr/>
          <a:lstStyle/>
          <a:p>
            <a:pPr algn="ctr"/>
            <a:r>
              <a:rPr lang="ar-KW" sz="9600" dirty="0">
                <a:solidFill>
                  <a:srgbClr val="FF9900"/>
                </a:solidFill>
                <a:latin typeface="Abdo Logo" panose="02000500030000020004" pitchFamily="2" charset="-78"/>
                <a:cs typeface="Abdo Logo" panose="02000500030000020004" pitchFamily="2" charset="-78"/>
              </a:rPr>
              <a:t>رحلة عمرة مرضى السرطان 2024</a:t>
            </a:r>
            <a:endParaRPr lang="en-US" sz="9600" dirty="0">
              <a:solidFill>
                <a:srgbClr val="FF9900"/>
              </a:solidFill>
              <a:latin typeface="Abdo Logo" panose="02000500030000020004" pitchFamily="2" charset="-78"/>
              <a:cs typeface="Abdo Logo" panose="02000500030000020004" pitchFamily="2" charset="-78"/>
            </a:endParaRPr>
          </a:p>
        </p:txBody>
      </p:sp>
      <p:sp>
        <p:nvSpPr>
          <p:cNvPr id="26" name="مستطيل 25">
            <a:extLst>
              <a:ext uri="{FF2B5EF4-FFF2-40B4-BE49-F238E27FC236}">
                <a16:creationId xmlns:a16="http://schemas.microsoft.com/office/drawing/2014/main" id="{23506173-5487-3333-0414-7469E4FC8D6B}"/>
              </a:ext>
            </a:extLst>
          </p:cNvPr>
          <p:cNvSpPr/>
          <p:nvPr/>
        </p:nvSpPr>
        <p:spPr>
          <a:xfrm>
            <a:off x="9757186" y="268941"/>
            <a:ext cx="2293362" cy="104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6" name="عنصر نائب للصورة 5">
            <a:extLst>
              <a:ext uri="{FF2B5EF4-FFF2-40B4-BE49-F238E27FC236}">
                <a16:creationId xmlns:a16="http://schemas.microsoft.com/office/drawing/2014/main" id="{E8D83507-177B-FD5C-3DD3-1AED60052944}"/>
              </a:ext>
            </a:extLst>
          </p:cNvPr>
          <p:cNvPicPr>
            <a:picLocks noGrp="1" noChangeAspect="1"/>
          </p:cNvPicPr>
          <p:nvPr>
            <p:ph type="pic" sz="quarter" idx="10"/>
          </p:nvPr>
        </p:nvPicPr>
        <p:blipFill>
          <a:blip r:embed="rId3"/>
          <a:srcRect l="27469" r="27469"/>
          <a:stretch>
            <a:fillRect/>
          </a:stretch>
        </p:blipFill>
        <p:spPr/>
      </p:pic>
    </p:spTree>
    <p:extLst>
      <p:ext uri="{BB962C8B-B14F-4D97-AF65-F5344CB8AC3E}">
        <p14:creationId xmlns:p14="http://schemas.microsoft.com/office/powerpoint/2010/main" val="523727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02A3027-6034-24CF-BB8D-45A9A4EAEA49}"/>
              </a:ext>
            </a:extLst>
          </p:cNvPr>
          <p:cNvSpPr txBox="1">
            <a:spLocks/>
          </p:cNvSpPr>
          <p:nvPr/>
        </p:nvSpPr>
        <p:spPr>
          <a:xfrm>
            <a:off x="6337688" y="3810669"/>
            <a:ext cx="5143500" cy="839096"/>
          </a:xfrm>
          <a:prstGeom prst="rect">
            <a:avLst/>
          </a:prstGeom>
          <a:solidFill>
            <a:srgbClr val="2C567A"/>
          </a:solidFill>
        </p:spPr>
        <p:txBody>
          <a:bodyPr vert="horz" lIns="91440" tIns="45720" rIns="91440" bIns="45720" rtlCol="0">
            <a:noAutofit/>
          </a:bodyPr>
          <a:lstStyle>
            <a:lvl1pPr marL="0" indent="0" algn="l" defTabSz="914400" rtl="1"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175529" y="3429000"/>
            <a:ext cx="5712861" cy="2090808"/>
          </a:xfrm>
        </p:spPr>
        <p:txBody>
          <a:bodyPr/>
          <a:lstStyle/>
          <a:p>
            <a:pPr algn="ctr"/>
            <a:r>
              <a:rPr lang="ar-KW" sz="9600" dirty="0">
                <a:solidFill>
                  <a:srgbClr val="FF9900"/>
                </a:solidFill>
                <a:latin typeface="Abdo Logo" panose="02000500030000020004" pitchFamily="2" charset="-78"/>
                <a:cs typeface="Abdo Logo" panose="02000500030000020004" pitchFamily="2" charset="-78"/>
              </a:rPr>
              <a:t>جانب من فعاليات الجمعية</a:t>
            </a:r>
            <a:endParaRPr lang="en-US" sz="9600" dirty="0">
              <a:solidFill>
                <a:srgbClr val="FF9900"/>
              </a:solidFill>
              <a:latin typeface="Abdo Logo" panose="02000500030000020004" pitchFamily="2" charset="-78"/>
              <a:cs typeface="Abdo Logo" panose="02000500030000020004" pitchFamily="2" charset="-78"/>
            </a:endParaRPr>
          </a:p>
        </p:txBody>
      </p:sp>
      <p:sp>
        <p:nvSpPr>
          <p:cNvPr id="26" name="مستطيل 25">
            <a:extLst>
              <a:ext uri="{FF2B5EF4-FFF2-40B4-BE49-F238E27FC236}">
                <a16:creationId xmlns:a16="http://schemas.microsoft.com/office/drawing/2014/main" id="{23506173-5487-3333-0414-7469E4FC8D6B}"/>
              </a:ext>
            </a:extLst>
          </p:cNvPr>
          <p:cNvSpPr/>
          <p:nvPr/>
        </p:nvSpPr>
        <p:spPr>
          <a:xfrm>
            <a:off x="9757186" y="268941"/>
            <a:ext cx="2293362" cy="104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9" name="عنصر نائب للصورة 8">
            <a:extLst>
              <a:ext uri="{FF2B5EF4-FFF2-40B4-BE49-F238E27FC236}">
                <a16:creationId xmlns:a16="http://schemas.microsoft.com/office/drawing/2014/main" id="{8B945518-8771-22F5-C6F0-25725438F038}"/>
              </a:ext>
            </a:extLst>
          </p:cNvPr>
          <p:cNvPicPr>
            <a:picLocks noGrp="1" noChangeAspect="1"/>
          </p:cNvPicPr>
          <p:nvPr>
            <p:ph type="pic" sz="quarter" idx="10"/>
          </p:nvPr>
        </p:nvPicPr>
        <p:blipFill>
          <a:blip r:embed="rId3"/>
          <a:srcRect t="5964" b="5964"/>
          <a:stretch>
            <a:fillRect/>
          </a:stretch>
        </p:blipFill>
        <p:spPr/>
      </p:pic>
    </p:spTree>
    <p:extLst>
      <p:ext uri="{BB962C8B-B14F-4D97-AF65-F5344CB8AC3E}">
        <p14:creationId xmlns:p14="http://schemas.microsoft.com/office/powerpoint/2010/main" val="247527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02A3027-6034-24CF-BB8D-45A9A4EAEA49}"/>
              </a:ext>
            </a:extLst>
          </p:cNvPr>
          <p:cNvSpPr txBox="1">
            <a:spLocks/>
          </p:cNvSpPr>
          <p:nvPr/>
        </p:nvSpPr>
        <p:spPr>
          <a:xfrm>
            <a:off x="6337688" y="3810669"/>
            <a:ext cx="5143500" cy="839096"/>
          </a:xfrm>
          <a:prstGeom prst="rect">
            <a:avLst/>
          </a:prstGeom>
          <a:solidFill>
            <a:srgbClr val="2C567A"/>
          </a:solidFill>
        </p:spPr>
        <p:txBody>
          <a:bodyPr vert="horz" lIns="91440" tIns="45720" rIns="91440" bIns="45720" rtlCol="0">
            <a:noAutofit/>
          </a:bodyPr>
          <a:lstStyle>
            <a:lvl1pPr marL="0" indent="0" algn="l" defTabSz="914400" rtl="1"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096000" y="2561419"/>
            <a:ext cx="5712861" cy="2090808"/>
          </a:xfrm>
        </p:spPr>
        <p:txBody>
          <a:bodyPr/>
          <a:lstStyle/>
          <a:p>
            <a:pPr algn="ctr"/>
            <a:r>
              <a:rPr lang="ar-KW" sz="13800" dirty="0">
                <a:solidFill>
                  <a:srgbClr val="FF9900"/>
                </a:solidFill>
                <a:latin typeface="Abdo Logo" panose="02000500030000020004" pitchFamily="2" charset="-78"/>
                <a:cs typeface="Abdo Logo" panose="02000500030000020004" pitchFamily="2" charset="-78"/>
              </a:rPr>
              <a:t>13 </a:t>
            </a:r>
            <a:br>
              <a:rPr lang="ar-KW" sz="13800" dirty="0">
                <a:solidFill>
                  <a:srgbClr val="FF9900"/>
                </a:solidFill>
                <a:latin typeface="Abdo Logo" panose="02000500030000020004" pitchFamily="2" charset="-78"/>
                <a:cs typeface="Abdo Logo" panose="02000500030000020004" pitchFamily="2" charset="-78"/>
              </a:rPr>
            </a:br>
            <a:r>
              <a:rPr lang="ar-KW" sz="13800" dirty="0">
                <a:solidFill>
                  <a:srgbClr val="FF9900"/>
                </a:solidFill>
                <a:latin typeface="Abdo Logo" panose="02000500030000020004" pitchFamily="2" charset="-78"/>
                <a:cs typeface="Abdo Logo" panose="02000500030000020004" pitchFamily="2" charset="-78"/>
              </a:rPr>
              <a:t>حالة شفاء</a:t>
            </a:r>
            <a:endParaRPr lang="en-US" sz="13800" dirty="0">
              <a:solidFill>
                <a:srgbClr val="FF9900"/>
              </a:solidFill>
              <a:latin typeface="Abdo Logo" panose="02000500030000020004" pitchFamily="2" charset="-78"/>
              <a:cs typeface="Abdo Logo" panose="02000500030000020004" pitchFamily="2" charset="-78"/>
            </a:endParaRPr>
          </a:p>
        </p:txBody>
      </p:sp>
      <p:sp>
        <p:nvSpPr>
          <p:cNvPr id="26" name="مستطيل 25">
            <a:extLst>
              <a:ext uri="{FF2B5EF4-FFF2-40B4-BE49-F238E27FC236}">
                <a16:creationId xmlns:a16="http://schemas.microsoft.com/office/drawing/2014/main" id="{23506173-5487-3333-0414-7469E4FC8D6B}"/>
              </a:ext>
            </a:extLst>
          </p:cNvPr>
          <p:cNvSpPr/>
          <p:nvPr/>
        </p:nvSpPr>
        <p:spPr>
          <a:xfrm>
            <a:off x="9757186" y="268941"/>
            <a:ext cx="2293362" cy="104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6" name="عنصر نائب للصورة 5">
            <a:extLst>
              <a:ext uri="{FF2B5EF4-FFF2-40B4-BE49-F238E27FC236}">
                <a16:creationId xmlns:a16="http://schemas.microsoft.com/office/drawing/2014/main" id="{4644DF46-CD8F-2D06-C2E6-3C82D09793C0}"/>
              </a:ext>
            </a:extLst>
          </p:cNvPr>
          <p:cNvPicPr>
            <a:picLocks noGrp="1" noChangeAspect="1"/>
          </p:cNvPicPr>
          <p:nvPr>
            <p:ph type="pic" sz="quarter" idx="10"/>
          </p:nvPr>
        </p:nvPicPr>
        <p:blipFill>
          <a:blip r:embed="rId3"/>
          <a:srcRect/>
          <a:stretch>
            <a:fillRect/>
          </a:stretch>
        </p:blipFill>
        <p:spPr/>
      </p:pic>
    </p:spTree>
    <p:extLst>
      <p:ext uri="{BB962C8B-B14F-4D97-AF65-F5344CB8AC3E}">
        <p14:creationId xmlns:p14="http://schemas.microsoft.com/office/powerpoint/2010/main" val="51102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صورة 6">
            <a:extLst>
              <a:ext uri="{FF2B5EF4-FFF2-40B4-BE49-F238E27FC236}">
                <a16:creationId xmlns:a16="http://schemas.microsoft.com/office/drawing/2014/main" id="{768AAE3A-57A5-051C-7547-7516EF849FFA}"/>
              </a:ext>
            </a:extLst>
          </p:cNvPr>
          <p:cNvPicPr>
            <a:picLocks noGrp="1" noChangeAspect="1"/>
          </p:cNvPicPr>
          <p:nvPr>
            <p:ph type="pic" sz="quarter" idx="10"/>
          </p:nvPr>
        </p:nvPicPr>
        <p:blipFill>
          <a:blip r:embed="rId3"/>
          <a:srcRect/>
          <a:stretch>
            <a:fillRect/>
          </a:stretch>
        </p:blipFill>
        <p:spPr/>
      </p:pic>
      <p:sp>
        <p:nvSpPr>
          <p:cNvPr id="8" name="مستطيل 7">
            <a:extLst>
              <a:ext uri="{FF2B5EF4-FFF2-40B4-BE49-F238E27FC236}">
                <a16:creationId xmlns:a16="http://schemas.microsoft.com/office/drawing/2014/main" id="{E4878BBB-9834-1F29-FBEF-02AE90E3ACF2}"/>
              </a:ext>
            </a:extLst>
          </p:cNvPr>
          <p:cNvSpPr/>
          <p:nvPr/>
        </p:nvSpPr>
        <p:spPr>
          <a:xfrm>
            <a:off x="5841402" y="1247887"/>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12" name="مستطيل 11">
            <a:extLst>
              <a:ext uri="{FF2B5EF4-FFF2-40B4-BE49-F238E27FC236}">
                <a16:creationId xmlns:a16="http://schemas.microsoft.com/office/drawing/2014/main" id="{F4A0D148-EE0F-D71F-1B3E-AABBE202984F}"/>
              </a:ext>
            </a:extLst>
          </p:cNvPr>
          <p:cNvSpPr/>
          <p:nvPr/>
        </p:nvSpPr>
        <p:spPr>
          <a:xfrm>
            <a:off x="6402593" y="3381375"/>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5841402" y="2524465"/>
            <a:ext cx="6788076" cy="2090808"/>
          </a:xfrm>
        </p:spPr>
        <p:txBody>
          <a:bodyPr/>
          <a:lstStyle/>
          <a:p>
            <a:pPr algn="ctr"/>
            <a:r>
              <a:rPr lang="ar-KW" sz="8000" dirty="0">
                <a:latin typeface="Abdo Logo" panose="02000500030000020004" pitchFamily="2" charset="-78"/>
                <a:cs typeface="Abdo Logo" panose="02000500030000020004" pitchFamily="2" charset="-78"/>
              </a:rPr>
              <a:t>الجوائز التي حصلت</a:t>
            </a:r>
            <a:br>
              <a:rPr lang="ar-KW" sz="8000" dirty="0">
                <a:latin typeface="Abdo Logo" panose="02000500030000020004" pitchFamily="2" charset="-78"/>
                <a:cs typeface="Abdo Logo" panose="02000500030000020004" pitchFamily="2" charset="-78"/>
              </a:rPr>
            </a:br>
            <a:r>
              <a:rPr lang="ar-KW" sz="8000" dirty="0">
                <a:latin typeface="Abdo Logo" panose="02000500030000020004" pitchFamily="2" charset="-78"/>
                <a:cs typeface="Abdo Logo" panose="02000500030000020004" pitchFamily="2" charset="-78"/>
              </a:rPr>
              <a:t>عليها الجمعية</a:t>
            </a:r>
            <a:endParaRPr lang="en-US" sz="8000" dirty="0">
              <a:latin typeface="Abdo Logo" panose="02000500030000020004" pitchFamily="2" charset="-78"/>
              <a:cs typeface="Abdo Logo" panose="02000500030000020004" pitchFamily="2" charset="-78"/>
            </a:endParaRPr>
          </a:p>
        </p:txBody>
      </p:sp>
    </p:spTree>
    <p:extLst>
      <p:ext uri="{BB962C8B-B14F-4D97-AF65-F5344CB8AC3E}">
        <p14:creationId xmlns:p14="http://schemas.microsoft.com/office/powerpoint/2010/main" val="405776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214724" y="510353"/>
            <a:ext cx="4937211" cy="1325563"/>
          </a:xfrm>
          <a:solidFill>
            <a:srgbClr val="265580"/>
          </a:solidFill>
        </p:spPr>
        <p:txBody>
          <a:bodyPr/>
          <a:lstStyle/>
          <a:p>
            <a:pPr algn="ctr"/>
            <a:r>
              <a:rPr lang="ar-SA" sz="7200" dirty="0">
                <a:solidFill>
                  <a:srgbClr val="FFC000"/>
                </a:solidFill>
                <a:latin typeface="Abdo Logo" panose="02000500030000020004" pitchFamily="2" charset="-78"/>
                <a:cs typeface="Abdo Logo" panose="02000500030000020004" pitchFamily="2" charset="-78"/>
              </a:rPr>
              <a:t>الجوائز</a:t>
            </a:r>
            <a:r>
              <a:rPr lang="ar-SA" sz="2800" dirty="0">
                <a:solidFill>
                  <a:srgbClr val="C00000"/>
                </a:solidFill>
                <a:effectLst/>
                <a:latin typeface="Times New Roman" panose="02020603050405020304" pitchFamily="18" charset="0"/>
                <a:ea typeface="Times New Roman" panose="02020603050405020304" pitchFamily="18" charset="0"/>
                <a:cs typeface="GE SS Unique Bold" panose="020A0503020102020204" pitchFamily="18" charset="-78"/>
              </a:rPr>
              <a:t> </a:t>
            </a:r>
            <a:r>
              <a:rPr lang="ar-SA" sz="7200" dirty="0">
                <a:solidFill>
                  <a:srgbClr val="FFC000"/>
                </a:solidFill>
                <a:latin typeface="Abdo Logo" panose="02000500030000020004" pitchFamily="2" charset="-78"/>
                <a:cs typeface="Abdo Logo" panose="02000500030000020004" pitchFamily="2" charset="-78"/>
              </a:rPr>
              <a:t>عام</a:t>
            </a:r>
            <a:r>
              <a:rPr lang="ar-SA" sz="2800" dirty="0">
                <a:solidFill>
                  <a:srgbClr val="C00000"/>
                </a:solidFill>
                <a:effectLst/>
                <a:latin typeface="Times New Roman" panose="02020603050405020304" pitchFamily="18" charset="0"/>
                <a:ea typeface="Times New Roman" panose="02020603050405020304" pitchFamily="18" charset="0"/>
                <a:cs typeface="GE SS Unique Bold" panose="020A0503020102020204" pitchFamily="18" charset="-78"/>
              </a:rPr>
              <a:t> </a:t>
            </a:r>
            <a:r>
              <a:rPr lang="ar-SA" sz="7200" dirty="0">
                <a:solidFill>
                  <a:srgbClr val="FFC000"/>
                </a:solidFill>
                <a:latin typeface="Abdo Logo" panose="02000500030000020004" pitchFamily="2" charset="-78"/>
                <a:cs typeface="Abdo Logo" panose="02000500030000020004" pitchFamily="2" charset="-78"/>
              </a:rPr>
              <a:t>2023</a:t>
            </a:r>
            <a:r>
              <a:rPr lang="ar-SA" sz="2800" dirty="0">
                <a:solidFill>
                  <a:srgbClr val="C00000"/>
                </a:solidFill>
                <a:effectLst/>
                <a:latin typeface="Times New Roman" panose="02020603050405020304" pitchFamily="18" charset="0"/>
                <a:ea typeface="Times New Roman" panose="02020603050405020304" pitchFamily="18" charset="0"/>
                <a:cs typeface="GE SS Unique Bold" panose="020A0503020102020204" pitchFamily="18" charset="-78"/>
              </a:rPr>
              <a:t> </a:t>
            </a:r>
            <a:endParaRPr lang="en-US" sz="4400"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129092" y="2259106"/>
            <a:ext cx="4537873" cy="4509528"/>
          </a:xfrm>
          <a:solidFill>
            <a:srgbClr val="265580"/>
          </a:solidFill>
        </p:spPr>
        <p:txBody>
          <a:bodyPr/>
          <a:lstStyle/>
          <a:p>
            <a:pPr marL="0" indent="0" algn="ctr" rtl="1">
              <a:buNone/>
            </a:pPr>
            <a:endParaRPr lang="ar-KW" sz="1100" dirty="0">
              <a:solidFill>
                <a:schemeClr val="bg1"/>
              </a:solidFill>
              <a:latin typeface="Abdo Misr" panose="02000500030000020004" pitchFamily="2" charset="-78"/>
            </a:endParaRPr>
          </a:p>
          <a:p>
            <a:pPr marL="0" indent="0" algn="ctr" rtl="1">
              <a:buNone/>
            </a:pPr>
            <a:r>
              <a:rPr lang="ar-SA" sz="4000" dirty="0">
                <a:solidFill>
                  <a:schemeClr val="bg1"/>
                </a:solidFill>
                <a:latin typeface="Abdo Misr" panose="02000500030000020004" pitchFamily="2" charset="-78"/>
              </a:rPr>
              <a:t>حصول الجمعية على </a:t>
            </a:r>
            <a:endParaRPr lang="ar-KW" sz="4000" dirty="0">
              <a:solidFill>
                <a:schemeClr val="bg1"/>
              </a:solidFill>
              <a:latin typeface="Abdo Misr" panose="02000500030000020004" pitchFamily="2" charset="-78"/>
            </a:endParaRPr>
          </a:p>
          <a:p>
            <a:pPr marL="0" indent="0" algn="ctr" rtl="1">
              <a:buNone/>
            </a:pPr>
            <a:r>
              <a:rPr lang="ar-SA" sz="3600" dirty="0">
                <a:solidFill>
                  <a:srgbClr val="FF9900"/>
                </a:solidFill>
                <a:latin typeface="Abdo Misr" panose="02000500030000020004" pitchFamily="2" charset="-78"/>
              </a:rPr>
              <a:t>جائزة خالد العيسى الصالح</a:t>
            </a:r>
            <a:endParaRPr lang="ar-KW" sz="3600" dirty="0">
              <a:solidFill>
                <a:srgbClr val="FF9900"/>
              </a:solidFill>
              <a:latin typeface="Abdo Misr" panose="02000500030000020004" pitchFamily="2" charset="-78"/>
            </a:endParaRPr>
          </a:p>
          <a:p>
            <a:pPr marL="0" indent="0" algn="ctr" rtl="1">
              <a:buNone/>
            </a:pPr>
            <a:r>
              <a:rPr lang="ar-SA" sz="3600" dirty="0">
                <a:solidFill>
                  <a:srgbClr val="FF9900"/>
                </a:solidFill>
                <a:latin typeface="Abdo Misr" panose="02000500030000020004" pitchFamily="2" charset="-78"/>
              </a:rPr>
              <a:t> </a:t>
            </a:r>
            <a:r>
              <a:rPr lang="ar-SA" sz="4000" dirty="0">
                <a:solidFill>
                  <a:schemeClr val="bg1"/>
                </a:solidFill>
                <a:latin typeface="Abdo Misr" panose="02000500030000020004" pitchFamily="2" charset="-78"/>
              </a:rPr>
              <a:t>المركز الثاني</a:t>
            </a:r>
            <a:endParaRPr lang="ar-KW" sz="4000" dirty="0">
              <a:solidFill>
                <a:schemeClr val="bg1"/>
              </a:solidFill>
              <a:latin typeface="Abdo Misr" panose="02000500030000020004" pitchFamily="2" charset="-78"/>
            </a:endParaRPr>
          </a:p>
          <a:p>
            <a:pPr marL="0" indent="0" algn="ctr" rtl="1">
              <a:buNone/>
            </a:pPr>
            <a:r>
              <a:rPr lang="ar-SA" sz="4000" dirty="0">
                <a:solidFill>
                  <a:schemeClr val="bg1"/>
                </a:solidFill>
                <a:latin typeface="Abdo Misr" panose="02000500030000020004" pitchFamily="2" charset="-78"/>
              </a:rPr>
              <a:t> </a:t>
            </a:r>
            <a:r>
              <a:rPr lang="ar-SA" sz="4000" dirty="0">
                <a:solidFill>
                  <a:srgbClr val="FF9900"/>
                </a:solidFill>
                <a:latin typeface="Abdo Misr" panose="02000500030000020004" pitchFamily="2" charset="-78"/>
              </a:rPr>
              <a:t>في</a:t>
            </a:r>
            <a:r>
              <a:rPr lang="ar-SA" sz="4000" dirty="0">
                <a:solidFill>
                  <a:schemeClr val="bg1"/>
                </a:solidFill>
                <a:latin typeface="Abdo Misr" panose="02000500030000020004" pitchFamily="2" charset="-78"/>
              </a:rPr>
              <a:t> </a:t>
            </a:r>
            <a:endParaRPr lang="ar-KW" sz="4000" dirty="0">
              <a:solidFill>
                <a:schemeClr val="bg1"/>
              </a:solidFill>
              <a:latin typeface="Abdo Misr" panose="02000500030000020004" pitchFamily="2" charset="-78"/>
            </a:endParaRPr>
          </a:p>
          <a:p>
            <a:pPr marL="0" indent="0" algn="ctr" rtl="1">
              <a:buNone/>
            </a:pPr>
            <a:r>
              <a:rPr lang="ar-SA" sz="4000" dirty="0">
                <a:solidFill>
                  <a:schemeClr val="bg1"/>
                </a:solidFill>
                <a:latin typeface="Abdo Misr" panose="02000500030000020004" pitchFamily="2" charset="-78"/>
              </a:rPr>
              <a:t>مجال الريادة الالكترونية</a:t>
            </a:r>
            <a:endParaRPr lang="ar-KW" sz="4000" dirty="0">
              <a:solidFill>
                <a:schemeClr val="bg1"/>
              </a:solidFill>
              <a:latin typeface="Abdo Misr" panose="02000500030000020004" pitchFamily="2" charset="-78"/>
            </a:endParaRPr>
          </a:p>
          <a:p>
            <a:pPr marL="0" indent="0" algn="ctr" rtl="1">
              <a:buNone/>
            </a:pPr>
            <a:r>
              <a:rPr lang="ar-SA" sz="4000" dirty="0">
                <a:solidFill>
                  <a:srgbClr val="FF9900"/>
                </a:solidFill>
                <a:latin typeface="Abdo Misr" panose="02000500030000020004" pitchFamily="2" charset="-78"/>
              </a:rPr>
              <a:t> </a:t>
            </a:r>
            <a:r>
              <a:rPr lang="ar-SA" sz="3600" dirty="0">
                <a:solidFill>
                  <a:srgbClr val="FF9900"/>
                </a:solidFill>
                <a:latin typeface="Abdo Misr" panose="02000500030000020004" pitchFamily="2" charset="-78"/>
              </a:rPr>
              <a:t>( برنامج الخطط العلاجية )</a:t>
            </a:r>
            <a:endParaRPr lang="en-US" sz="3600" dirty="0">
              <a:solidFill>
                <a:srgbClr val="FF9900"/>
              </a:solidFill>
              <a:latin typeface="Abdo Misr" panose="02000500030000020004" pitchFamily="2" charset="-78"/>
            </a:endParaRPr>
          </a:p>
          <a:p>
            <a:pPr marL="0" indent="0">
              <a:buNone/>
            </a:pPr>
            <a:endParaRPr lang="en-US" sz="1800" dirty="0"/>
          </a:p>
        </p:txBody>
      </p:sp>
      <p:pic>
        <p:nvPicPr>
          <p:cNvPr id="9" name="عنصر نائب للصورة 8">
            <a:extLst>
              <a:ext uri="{FF2B5EF4-FFF2-40B4-BE49-F238E27FC236}">
                <a16:creationId xmlns:a16="http://schemas.microsoft.com/office/drawing/2014/main" id="{F61D5287-BDA3-5A45-85D0-2FB47732C541}"/>
              </a:ext>
            </a:extLst>
          </p:cNvPr>
          <p:cNvPicPr>
            <a:picLocks noGrp="1" noChangeAspect="1"/>
          </p:cNvPicPr>
          <p:nvPr>
            <p:ph type="pic" sz="quarter" idx="13"/>
          </p:nvPr>
        </p:nvPicPr>
        <p:blipFill>
          <a:blip r:embed="rId3"/>
          <a:srcRect l="16667" r="16667"/>
          <a:stretch>
            <a:fillRect/>
          </a:stretch>
        </p:blipFill>
        <p:spPr/>
      </p:pic>
    </p:spTree>
    <p:extLst>
      <p:ext uri="{BB962C8B-B14F-4D97-AF65-F5344CB8AC3E}">
        <p14:creationId xmlns:p14="http://schemas.microsoft.com/office/powerpoint/2010/main" val="96173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صورة 6">
            <a:extLst>
              <a:ext uri="{FF2B5EF4-FFF2-40B4-BE49-F238E27FC236}">
                <a16:creationId xmlns:a16="http://schemas.microsoft.com/office/drawing/2014/main" id="{768AAE3A-57A5-051C-7547-7516EF849FFA}"/>
              </a:ext>
            </a:extLst>
          </p:cNvPr>
          <p:cNvPicPr>
            <a:picLocks noGrp="1" noChangeAspect="1"/>
          </p:cNvPicPr>
          <p:nvPr>
            <p:ph type="pic" sz="quarter" idx="10"/>
          </p:nvPr>
        </p:nvPicPr>
        <p:blipFill>
          <a:blip r:embed="rId3"/>
          <a:srcRect/>
          <a:stretch>
            <a:fillRect/>
          </a:stretch>
        </p:blipFill>
        <p:spPr/>
      </p:pic>
      <p:sp>
        <p:nvSpPr>
          <p:cNvPr id="8" name="مستطيل 7">
            <a:extLst>
              <a:ext uri="{FF2B5EF4-FFF2-40B4-BE49-F238E27FC236}">
                <a16:creationId xmlns:a16="http://schemas.microsoft.com/office/drawing/2014/main" id="{E4878BBB-9834-1F29-FBEF-02AE90E3ACF2}"/>
              </a:ext>
            </a:extLst>
          </p:cNvPr>
          <p:cNvSpPr/>
          <p:nvPr/>
        </p:nvSpPr>
        <p:spPr>
          <a:xfrm>
            <a:off x="5841402" y="1247887"/>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12" name="مستطيل 11">
            <a:extLst>
              <a:ext uri="{FF2B5EF4-FFF2-40B4-BE49-F238E27FC236}">
                <a16:creationId xmlns:a16="http://schemas.microsoft.com/office/drawing/2014/main" id="{F4A0D148-EE0F-D71F-1B3E-AABBE202984F}"/>
              </a:ext>
            </a:extLst>
          </p:cNvPr>
          <p:cNvSpPr/>
          <p:nvPr/>
        </p:nvSpPr>
        <p:spPr>
          <a:xfrm>
            <a:off x="6402593" y="3381375"/>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5841402" y="2524465"/>
            <a:ext cx="6788076" cy="2090808"/>
          </a:xfrm>
        </p:spPr>
        <p:txBody>
          <a:bodyPr/>
          <a:lstStyle/>
          <a:p>
            <a:pPr algn="ctr"/>
            <a:r>
              <a:rPr lang="ar-KW" sz="8000" dirty="0">
                <a:latin typeface="Abdo Logo" panose="02000500030000020004" pitchFamily="2" charset="-78"/>
                <a:cs typeface="Abdo Logo" panose="02000500030000020004" pitchFamily="2" charset="-78"/>
              </a:rPr>
              <a:t>انفاقات الجمعية</a:t>
            </a:r>
            <a:endParaRPr lang="en-US" sz="8000" dirty="0">
              <a:latin typeface="Abdo Logo" panose="02000500030000020004" pitchFamily="2" charset="-78"/>
              <a:cs typeface="Abdo Logo" panose="02000500030000020004" pitchFamily="2" charset="-78"/>
            </a:endParaRPr>
          </a:p>
        </p:txBody>
      </p:sp>
      <p:pic>
        <p:nvPicPr>
          <p:cNvPr id="3" name="صورة 2">
            <a:extLst>
              <a:ext uri="{FF2B5EF4-FFF2-40B4-BE49-F238E27FC236}">
                <a16:creationId xmlns:a16="http://schemas.microsoft.com/office/drawing/2014/main" id="{9C78C62E-ED92-926D-3B74-88DD9FB23E64}"/>
              </a:ext>
            </a:extLst>
          </p:cNvPr>
          <p:cNvPicPr>
            <a:picLocks noChangeAspect="1"/>
          </p:cNvPicPr>
          <p:nvPr/>
        </p:nvPicPr>
        <p:blipFill>
          <a:blip r:embed="rId4"/>
          <a:stretch>
            <a:fillRect/>
          </a:stretch>
        </p:blipFill>
        <p:spPr>
          <a:xfrm>
            <a:off x="7618135" y="4665834"/>
            <a:ext cx="3025481" cy="1158079"/>
          </a:xfrm>
          <a:prstGeom prst="rect">
            <a:avLst/>
          </a:prstGeom>
        </p:spPr>
      </p:pic>
    </p:spTree>
    <p:extLst>
      <p:ext uri="{BB962C8B-B14F-4D97-AF65-F5344CB8AC3E}">
        <p14:creationId xmlns:p14="http://schemas.microsoft.com/office/powerpoint/2010/main" val="1355490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6896" y="406519"/>
            <a:ext cx="11150600" cy="920336"/>
          </a:xfrm>
        </p:spPr>
        <p:txBody>
          <a:bodyPr/>
          <a:lstStyle/>
          <a:p>
            <a:pPr algn="ctr"/>
            <a:r>
              <a:rPr lang="ar-KW" sz="4400" b="0" dirty="0">
                <a:solidFill>
                  <a:srgbClr val="CC3300"/>
                </a:solidFill>
                <a:latin typeface="Abdo Logo" panose="02000500030000020004" pitchFamily="2" charset="-78"/>
                <a:cs typeface="Abdo Logo" panose="02000500030000020004" pitchFamily="2" charset="-78"/>
              </a:rPr>
              <a:t>إنفاقات الجمعية خلال الفترة</a:t>
            </a:r>
            <a:br>
              <a:rPr lang="ar-KW" sz="4400" b="0" dirty="0">
                <a:solidFill>
                  <a:srgbClr val="CC3300"/>
                </a:solidFill>
                <a:latin typeface="Abdo Logo" panose="02000500030000020004" pitchFamily="2" charset="-78"/>
                <a:cs typeface="Abdo Logo" panose="02000500030000020004" pitchFamily="2" charset="-78"/>
              </a:rPr>
            </a:br>
            <a:r>
              <a:rPr lang="ar-KW" sz="4400" b="0" dirty="0">
                <a:solidFill>
                  <a:srgbClr val="CC3300"/>
                </a:solidFill>
                <a:latin typeface="Abdo Logo" panose="02000500030000020004" pitchFamily="2" charset="-78"/>
                <a:cs typeface="Abdo Logo" panose="02000500030000020004" pitchFamily="2" charset="-78"/>
              </a:rPr>
              <a:t> من 2024/1/1 الى 2024/12/31 </a:t>
            </a:r>
            <a:endParaRPr lang="en-US" sz="4400" b="0" dirty="0">
              <a:solidFill>
                <a:srgbClr val="CC3300"/>
              </a:solidFill>
              <a:latin typeface="Abdo Logo" panose="02000500030000020004" pitchFamily="2" charset="-78"/>
              <a:cs typeface="Abdo Logo" panose="02000500030000020004" pitchFamily="2" charset="-78"/>
            </a:endParaRPr>
          </a:p>
        </p:txBody>
      </p:sp>
      <p:pic>
        <p:nvPicPr>
          <p:cNvPr id="10" name="صورة 9">
            <a:extLst>
              <a:ext uri="{FF2B5EF4-FFF2-40B4-BE49-F238E27FC236}">
                <a16:creationId xmlns:a16="http://schemas.microsoft.com/office/drawing/2014/main" id="{D08FC306-2E02-36A4-8600-B98774D0B1D9}"/>
              </a:ext>
            </a:extLst>
          </p:cNvPr>
          <p:cNvPicPr>
            <a:picLocks noChangeAspect="1"/>
          </p:cNvPicPr>
          <p:nvPr/>
        </p:nvPicPr>
        <p:blipFill rotWithShape="1">
          <a:blip r:embed="rId3"/>
          <a:srcRect l="52794" t="26392" r="1323" b="19283"/>
          <a:stretch/>
        </p:blipFill>
        <p:spPr>
          <a:xfrm>
            <a:off x="1757084" y="1226013"/>
            <a:ext cx="8346140" cy="5522976"/>
          </a:xfrm>
          <a:prstGeom prst="rect">
            <a:avLst/>
          </a:prstGeom>
        </p:spPr>
      </p:pic>
      <p:sp>
        <p:nvSpPr>
          <p:cNvPr id="11" name="مربع نص 10">
            <a:extLst>
              <a:ext uri="{FF2B5EF4-FFF2-40B4-BE49-F238E27FC236}">
                <a16:creationId xmlns:a16="http://schemas.microsoft.com/office/drawing/2014/main" id="{5FBDFB04-15E3-79D5-EE1D-471EDB39419B}"/>
              </a:ext>
            </a:extLst>
          </p:cNvPr>
          <p:cNvSpPr txBox="1"/>
          <p:nvPr/>
        </p:nvSpPr>
        <p:spPr>
          <a:xfrm>
            <a:off x="251012" y="6266329"/>
            <a:ext cx="1362635" cy="482660"/>
          </a:xfrm>
          <a:prstGeom prst="rect">
            <a:avLst/>
          </a:prstGeom>
          <a:solidFill>
            <a:schemeClr val="bg1"/>
          </a:solidFill>
        </p:spPr>
        <p:txBody>
          <a:bodyPr wrap="square" rtlCol="1">
            <a:spAutoFit/>
          </a:bodyPr>
          <a:lstStyle/>
          <a:p>
            <a:endParaRPr lang="ar-KW" dirty="0"/>
          </a:p>
        </p:txBody>
      </p:sp>
    </p:spTree>
    <p:extLst>
      <p:ext uri="{BB962C8B-B14F-4D97-AF65-F5344CB8AC3E}">
        <p14:creationId xmlns:p14="http://schemas.microsoft.com/office/powerpoint/2010/main" val="688656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شكل بيضاوي 71">
            <a:extLst>
              <a:ext uri="{FF2B5EF4-FFF2-40B4-BE49-F238E27FC236}">
                <a16:creationId xmlns:a16="http://schemas.microsoft.com/office/drawing/2014/main" id="{F07B6B23-5236-840A-F104-7C9183D4A4AF}"/>
              </a:ext>
            </a:extLst>
          </p:cNvPr>
          <p:cNvSpPr/>
          <p:nvPr/>
        </p:nvSpPr>
        <p:spPr>
          <a:xfrm>
            <a:off x="6592796" y="1610114"/>
            <a:ext cx="1983412" cy="1968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9" name="Content Placeholder 8">
            <a:extLst>
              <a:ext uri="{FF2B5EF4-FFF2-40B4-BE49-F238E27FC236}">
                <a16:creationId xmlns:a16="http://schemas.microsoft.com/office/drawing/2014/main" id="{D66C6D21-6780-4D8A-9B6F-582E0BD2DC2E}"/>
              </a:ext>
            </a:extLst>
          </p:cNvPr>
          <p:cNvSpPr>
            <a:spLocks noGrp="1"/>
          </p:cNvSpPr>
          <p:nvPr>
            <p:ph idx="17"/>
          </p:nvPr>
        </p:nvSpPr>
        <p:spPr>
          <a:xfrm>
            <a:off x="9199375" y="5643611"/>
            <a:ext cx="2588705" cy="495389"/>
          </a:xfrm>
          <a:solidFill>
            <a:schemeClr val="bg1"/>
          </a:solidFill>
        </p:spPr>
        <p:txBody>
          <a:bodyPr/>
          <a:lstStyle/>
          <a:p>
            <a:r>
              <a:rPr lang="ar-KW" sz="2400" dirty="0">
                <a:effectLst/>
                <a:latin typeface="Times New Roman" panose="02020603050405020304" pitchFamily="18" charset="0"/>
                <a:ea typeface="Times New Roman" panose="02020603050405020304" pitchFamily="18" charset="0"/>
                <a:cs typeface="Mohammad Bold Normal" pitchFamily="2" charset="-78"/>
              </a:rPr>
              <a:t>عدد المستفيدين (38 ) </a:t>
            </a:r>
            <a:endParaRPr lang="en-US" sz="2400" dirty="0"/>
          </a:p>
        </p:txBody>
      </p:sp>
      <p:sp>
        <p:nvSpPr>
          <p:cNvPr id="8" name="Content Placeholder 7">
            <a:extLst>
              <a:ext uri="{FF2B5EF4-FFF2-40B4-BE49-F238E27FC236}">
                <a16:creationId xmlns:a16="http://schemas.microsoft.com/office/drawing/2014/main" id="{5935AC4D-C17D-4827-B693-43A34920A5FD}"/>
              </a:ext>
            </a:extLst>
          </p:cNvPr>
          <p:cNvSpPr>
            <a:spLocks noGrp="1"/>
          </p:cNvSpPr>
          <p:nvPr>
            <p:ph idx="1"/>
          </p:nvPr>
        </p:nvSpPr>
        <p:spPr>
          <a:xfrm>
            <a:off x="9304273" y="6110120"/>
            <a:ext cx="2588705" cy="676208"/>
          </a:xfrm>
          <a:solidFill>
            <a:schemeClr val="bg1"/>
          </a:solidFill>
        </p:spPr>
        <p:txBody>
          <a:bodyPr/>
          <a:lstStyle/>
          <a:p>
            <a:r>
              <a:rPr lang="ar-KW" sz="2400" dirty="0">
                <a:solidFill>
                  <a:srgbClr val="006666"/>
                </a:solidFill>
                <a:effectLst/>
                <a:latin typeface="Times New Roman" panose="02020603050405020304" pitchFamily="18" charset="0"/>
                <a:ea typeface="Times New Roman" panose="02020603050405020304" pitchFamily="18" charset="0"/>
                <a:cs typeface="Mohammad Bold Normal" pitchFamily="2" charset="-78"/>
              </a:rPr>
              <a:t>المبلغ (</a:t>
            </a:r>
            <a:r>
              <a:rPr lang="ar-KW" sz="2400" dirty="0">
                <a:solidFill>
                  <a:srgbClr val="006666"/>
                </a:solidFill>
                <a:cs typeface="Mohammad Adv bold." panose="00000800000000000000" pitchFamily="2" charset="-78"/>
              </a:rPr>
              <a:t>20240</a:t>
            </a:r>
            <a:r>
              <a:rPr lang="ar-KW" sz="2400" dirty="0">
                <a:solidFill>
                  <a:srgbClr val="006666"/>
                </a:solidFill>
                <a:effectLst/>
                <a:latin typeface="Times New Roman" panose="02020603050405020304" pitchFamily="18" charset="0"/>
                <a:ea typeface="Times New Roman" panose="02020603050405020304" pitchFamily="18" charset="0"/>
                <a:cs typeface="Mohammad Bold Normal" pitchFamily="2" charset="-78"/>
              </a:rPr>
              <a:t>)</a:t>
            </a:r>
            <a:endParaRPr lang="en-US" sz="2400" dirty="0">
              <a:solidFill>
                <a:srgbClr val="006666"/>
              </a:solidFill>
            </a:endParaRPr>
          </a:p>
        </p:txBody>
      </p:sp>
      <p:sp>
        <p:nvSpPr>
          <p:cNvPr id="11" name="Content Placeholder 10">
            <a:extLst>
              <a:ext uri="{FF2B5EF4-FFF2-40B4-BE49-F238E27FC236}">
                <a16:creationId xmlns:a16="http://schemas.microsoft.com/office/drawing/2014/main" id="{90DE57B2-448D-4C8D-8B9C-FFDDFB0A9208}"/>
              </a:ext>
            </a:extLst>
          </p:cNvPr>
          <p:cNvSpPr>
            <a:spLocks noGrp="1"/>
          </p:cNvSpPr>
          <p:nvPr>
            <p:ph idx="19"/>
          </p:nvPr>
        </p:nvSpPr>
        <p:spPr>
          <a:xfrm>
            <a:off x="794024" y="5643611"/>
            <a:ext cx="2588705" cy="495389"/>
          </a:xfrm>
          <a:solidFill>
            <a:schemeClr val="bg1"/>
          </a:solidFill>
        </p:spPr>
        <p:txBody>
          <a:bodyPr/>
          <a:lstStyle/>
          <a:p>
            <a:r>
              <a:rPr lang="ar-KW" sz="2400" dirty="0">
                <a:effectLst/>
                <a:latin typeface="Times New Roman" panose="02020603050405020304" pitchFamily="18" charset="0"/>
                <a:ea typeface="Times New Roman" panose="02020603050405020304" pitchFamily="18" charset="0"/>
                <a:cs typeface="Mohammad Bold Normal" pitchFamily="2" charset="-78"/>
              </a:rPr>
              <a:t>عدد المستفيدين (108)</a:t>
            </a:r>
            <a:endParaRPr lang="en-US" sz="2400" dirty="0"/>
          </a:p>
        </p:txBody>
      </p:sp>
      <p:sp>
        <p:nvSpPr>
          <p:cNvPr id="10" name="Content Placeholder 9">
            <a:extLst>
              <a:ext uri="{FF2B5EF4-FFF2-40B4-BE49-F238E27FC236}">
                <a16:creationId xmlns:a16="http://schemas.microsoft.com/office/drawing/2014/main" id="{CCF1405A-05DA-4553-A7B3-B9592963C6B1}"/>
              </a:ext>
            </a:extLst>
          </p:cNvPr>
          <p:cNvSpPr>
            <a:spLocks noGrp="1"/>
          </p:cNvSpPr>
          <p:nvPr>
            <p:ph idx="18"/>
          </p:nvPr>
        </p:nvSpPr>
        <p:spPr>
          <a:xfrm>
            <a:off x="299022" y="6120270"/>
            <a:ext cx="3297377" cy="666057"/>
          </a:xfrm>
          <a:solidFill>
            <a:schemeClr val="bg1"/>
          </a:solidFill>
        </p:spPr>
        <p:txBody>
          <a:bodyPr/>
          <a:lstStyle/>
          <a:p>
            <a:r>
              <a:rPr lang="ar-KW" sz="2400" dirty="0">
                <a:solidFill>
                  <a:srgbClr val="006666"/>
                </a:solidFill>
                <a:effectLst/>
                <a:latin typeface="Times New Roman" panose="02020603050405020304" pitchFamily="18" charset="0"/>
                <a:ea typeface="Times New Roman" panose="02020603050405020304" pitchFamily="18" charset="0"/>
                <a:cs typeface="Mohammad Bold Normal" pitchFamily="2" charset="-78"/>
              </a:rPr>
              <a:t>المبلغ (</a:t>
            </a:r>
            <a:r>
              <a:rPr lang="ar-KW" sz="2400" dirty="0">
                <a:solidFill>
                  <a:srgbClr val="006666"/>
                </a:solidFill>
                <a:cs typeface="Mohammad Adv bold." panose="00000800000000000000" pitchFamily="2" charset="-78"/>
              </a:rPr>
              <a:t>20340</a:t>
            </a:r>
            <a:r>
              <a:rPr lang="ar-KW" sz="2400" dirty="0">
                <a:solidFill>
                  <a:srgbClr val="006666"/>
                </a:solidFill>
                <a:effectLst/>
                <a:latin typeface="Times New Roman" panose="02020603050405020304" pitchFamily="18" charset="0"/>
                <a:ea typeface="Times New Roman" panose="02020603050405020304" pitchFamily="18" charset="0"/>
                <a:cs typeface="Mohammad Bold Normal" pitchFamily="2" charset="-78"/>
              </a:rPr>
              <a:t>)</a:t>
            </a:r>
            <a:endParaRPr lang="en-US" sz="2400" dirty="0">
              <a:solidFill>
                <a:srgbClr val="006666"/>
              </a:solidFill>
            </a:endParaRPr>
          </a:p>
        </p:txBody>
      </p:sp>
      <p:sp>
        <p:nvSpPr>
          <p:cNvPr id="13" name="Content Placeholder 12">
            <a:extLst>
              <a:ext uri="{FF2B5EF4-FFF2-40B4-BE49-F238E27FC236}">
                <a16:creationId xmlns:a16="http://schemas.microsoft.com/office/drawing/2014/main" id="{FB9E2175-1C3C-4B3E-A872-A1B7E6D64D52}"/>
              </a:ext>
            </a:extLst>
          </p:cNvPr>
          <p:cNvSpPr>
            <a:spLocks noGrp="1"/>
          </p:cNvSpPr>
          <p:nvPr>
            <p:ph idx="21"/>
          </p:nvPr>
        </p:nvSpPr>
        <p:spPr>
          <a:xfrm>
            <a:off x="4798096" y="5643611"/>
            <a:ext cx="2588705" cy="495389"/>
          </a:xfrm>
          <a:solidFill>
            <a:schemeClr val="bg1"/>
          </a:solidFill>
        </p:spPr>
        <p:txBody>
          <a:bodyPr/>
          <a:lstStyle/>
          <a:p>
            <a:r>
              <a:rPr lang="ar-KW" sz="2400" dirty="0">
                <a:effectLst/>
                <a:latin typeface="Times New Roman" panose="02020603050405020304" pitchFamily="18" charset="0"/>
                <a:ea typeface="Times New Roman" panose="02020603050405020304" pitchFamily="18" charset="0"/>
                <a:cs typeface="Mohammad Bold Normal" pitchFamily="2" charset="-78"/>
              </a:rPr>
              <a:t>عدد المستفيدين (18)</a:t>
            </a:r>
            <a:endParaRPr lang="en-US" sz="2400" dirty="0"/>
          </a:p>
        </p:txBody>
      </p:sp>
      <p:sp>
        <p:nvSpPr>
          <p:cNvPr id="12" name="Content Placeholder 11">
            <a:extLst>
              <a:ext uri="{FF2B5EF4-FFF2-40B4-BE49-F238E27FC236}">
                <a16:creationId xmlns:a16="http://schemas.microsoft.com/office/drawing/2014/main" id="{780C3E07-3509-4911-AFF9-20EA8F12D0A4}"/>
              </a:ext>
            </a:extLst>
          </p:cNvPr>
          <p:cNvSpPr>
            <a:spLocks noGrp="1"/>
          </p:cNvSpPr>
          <p:nvPr>
            <p:ph idx="20"/>
          </p:nvPr>
        </p:nvSpPr>
        <p:spPr>
          <a:xfrm>
            <a:off x="4798096" y="6156650"/>
            <a:ext cx="2588705" cy="392630"/>
          </a:xfrm>
          <a:solidFill>
            <a:schemeClr val="bg1"/>
          </a:solidFill>
        </p:spPr>
        <p:txBody>
          <a:bodyPr/>
          <a:lstStyle/>
          <a:p>
            <a:r>
              <a:rPr lang="ar-KW" sz="2400" b="1" dirty="0">
                <a:solidFill>
                  <a:srgbClr val="006666"/>
                </a:solidFill>
                <a:latin typeface="Times New Roman" panose="02020603050405020304" pitchFamily="18" charset="0"/>
                <a:cs typeface="Mohammad Bold Normal" pitchFamily="2" charset="-78"/>
              </a:rPr>
              <a:t>المبلغ (14084)</a:t>
            </a:r>
            <a:endParaRPr lang="en-US" sz="2400" b="1" dirty="0">
              <a:solidFill>
                <a:srgbClr val="006666"/>
              </a:solidFill>
              <a:latin typeface="Times New Roman" panose="02020603050405020304" pitchFamily="18" charset="0"/>
              <a:cs typeface="Mohammad Bold Normal" pitchFamily="2" charset="-78"/>
            </a:endParaRPr>
          </a:p>
        </p:txBody>
      </p:sp>
      <p:sp>
        <p:nvSpPr>
          <p:cNvPr id="73" name="شكل بيضاوي 72">
            <a:extLst>
              <a:ext uri="{FF2B5EF4-FFF2-40B4-BE49-F238E27FC236}">
                <a16:creationId xmlns:a16="http://schemas.microsoft.com/office/drawing/2014/main" id="{09A05975-1BA7-5D40-C3D8-5712E54E2BE9}"/>
              </a:ext>
            </a:extLst>
          </p:cNvPr>
          <p:cNvSpPr/>
          <p:nvPr/>
        </p:nvSpPr>
        <p:spPr>
          <a:xfrm>
            <a:off x="787624" y="1572261"/>
            <a:ext cx="1983412" cy="1968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78" name="Content Placeholder 10">
            <a:extLst>
              <a:ext uri="{FF2B5EF4-FFF2-40B4-BE49-F238E27FC236}">
                <a16:creationId xmlns:a16="http://schemas.microsoft.com/office/drawing/2014/main" id="{B89BECE2-C39F-0510-4F92-D202336A13BC}"/>
              </a:ext>
            </a:extLst>
          </p:cNvPr>
          <p:cNvSpPr txBox="1">
            <a:spLocks/>
          </p:cNvSpPr>
          <p:nvPr/>
        </p:nvSpPr>
        <p:spPr>
          <a:xfrm>
            <a:off x="2545342" y="3519981"/>
            <a:ext cx="2588705" cy="393364"/>
          </a:xfrm>
          <a:prstGeom prst="rect">
            <a:avLst/>
          </a:prstGeom>
          <a:solidFill>
            <a:schemeClr val="bg1"/>
          </a:solidFill>
        </p:spPr>
        <p:txBody>
          <a:bodyPr vert="horz" lIns="0" tIns="0" rIns="0" bIns="0" rtlCol="0" anchor="ctr">
            <a:noAutofit/>
          </a:bodyPr>
          <a:lstStyle>
            <a:lvl1pPr marL="0" indent="0" algn="ctr" defTabSz="914400" rtl="1"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KW" sz="2400" dirty="0">
                <a:effectLst/>
                <a:latin typeface="Times New Roman" panose="02020603050405020304" pitchFamily="18" charset="0"/>
                <a:ea typeface="Times New Roman" panose="02020603050405020304" pitchFamily="18" charset="0"/>
                <a:cs typeface="Mohammad Bold Normal" pitchFamily="2" charset="-78"/>
              </a:rPr>
              <a:t>عدد المستفيدين ( 18 )</a:t>
            </a:r>
            <a:endParaRPr lang="en-US" sz="2400" dirty="0"/>
          </a:p>
        </p:txBody>
      </p:sp>
      <p:sp>
        <p:nvSpPr>
          <p:cNvPr id="79" name="Content Placeholder 13">
            <a:extLst>
              <a:ext uri="{FF2B5EF4-FFF2-40B4-BE49-F238E27FC236}">
                <a16:creationId xmlns:a16="http://schemas.microsoft.com/office/drawing/2014/main" id="{887788DD-E60A-EAE0-53A8-C7437040A8F6}"/>
              </a:ext>
            </a:extLst>
          </p:cNvPr>
          <p:cNvSpPr txBox="1">
            <a:spLocks/>
          </p:cNvSpPr>
          <p:nvPr/>
        </p:nvSpPr>
        <p:spPr>
          <a:xfrm>
            <a:off x="2634250" y="3878556"/>
            <a:ext cx="2588705" cy="495390"/>
          </a:xfrm>
          <a:prstGeom prst="rect">
            <a:avLst/>
          </a:prstGeom>
          <a:solidFill>
            <a:schemeClr val="bg1"/>
          </a:solidFill>
        </p:spPr>
        <p:txBody>
          <a:bodyPr vert="horz" lIns="0" tIns="0" rIns="0" bIns="0" rtlCol="0">
            <a:noAutofit/>
          </a:bodyPr>
          <a:lstStyle>
            <a:lvl1pPr marL="0" indent="0" algn="ctr" defTabSz="914400" rtl="1"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KW" sz="2400" dirty="0">
                <a:solidFill>
                  <a:srgbClr val="006666"/>
                </a:solidFill>
                <a:latin typeface="Times New Roman" panose="02020603050405020304" pitchFamily="18" charset="0"/>
                <a:ea typeface="Times New Roman" panose="02020603050405020304" pitchFamily="18" charset="0"/>
                <a:cs typeface="Mohammad Bold Normal" pitchFamily="2" charset="-78"/>
              </a:rPr>
              <a:t>المبلغ (</a:t>
            </a:r>
            <a:r>
              <a:rPr lang="ar-KW" sz="2400" dirty="0">
                <a:solidFill>
                  <a:srgbClr val="006666"/>
                </a:solidFill>
                <a:cs typeface="Mohammad Adv bold." panose="00000800000000000000" pitchFamily="2" charset="-78"/>
              </a:rPr>
              <a:t>40190</a:t>
            </a:r>
            <a:r>
              <a:rPr lang="ar-KW" sz="2400" dirty="0">
                <a:solidFill>
                  <a:srgbClr val="006666"/>
                </a:solidFill>
                <a:latin typeface="Times New Roman" panose="02020603050405020304" pitchFamily="18" charset="0"/>
                <a:ea typeface="Times New Roman" panose="02020603050405020304" pitchFamily="18" charset="0"/>
                <a:cs typeface="Mohammad Bold Normal" pitchFamily="2" charset="-78"/>
              </a:rPr>
              <a:t>)</a:t>
            </a:r>
            <a:endParaRPr lang="en-US" sz="2400" dirty="0">
              <a:solidFill>
                <a:srgbClr val="006666"/>
              </a:solidFill>
            </a:endParaRPr>
          </a:p>
        </p:txBody>
      </p:sp>
      <p:sp>
        <p:nvSpPr>
          <p:cNvPr id="83" name="شكل بيضاوي 82">
            <a:extLst>
              <a:ext uri="{FF2B5EF4-FFF2-40B4-BE49-F238E27FC236}">
                <a16:creationId xmlns:a16="http://schemas.microsoft.com/office/drawing/2014/main" id="{CBF0FF75-83B7-73B9-0608-B7602CBE2BAA}"/>
              </a:ext>
            </a:extLst>
          </p:cNvPr>
          <p:cNvSpPr/>
          <p:nvPr/>
        </p:nvSpPr>
        <p:spPr>
          <a:xfrm>
            <a:off x="3701402" y="1669217"/>
            <a:ext cx="1983412" cy="1968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84" name="شكل بيضاوي 83">
            <a:extLst>
              <a:ext uri="{FF2B5EF4-FFF2-40B4-BE49-F238E27FC236}">
                <a16:creationId xmlns:a16="http://schemas.microsoft.com/office/drawing/2014/main" id="{318D81EB-C539-D140-EC65-DA5B06EF95E0}"/>
              </a:ext>
            </a:extLst>
          </p:cNvPr>
          <p:cNvSpPr/>
          <p:nvPr/>
        </p:nvSpPr>
        <p:spPr>
          <a:xfrm>
            <a:off x="9299839" y="957432"/>
            <a:ext cx="2985825" cy="2657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21" name="شكل بيضاوي 20">
            <a:extLst>
              <a:ext uri="{FF2B5EF4-FFF2-40B4-BE49-F238E27FC236}">
                <a16:creationId xmlns:a16="http://schemas.microsoft.com/office/drawing/2014/main" id="{FCEDAE01-5864-7CB1-6AF9-FA9B391E4CAE}"/>
              </a:ext>
            </a:extLst>
          </p:cNvPr>
          <p:cNvSpPr/>
          <p:nvPr/>
        </p:nvSpPr>
        <p:spPr>
          <a:xfrm>
            <a:off x="9603295" y="3913345"/>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800" dirty="0">
                <a:solidFill>
                  <a:schemeClr val="accent1"/>
                </a:solidFill>
              </a:rPr>
              <a:t>كفالة أيتام</a:t>
            </a:r>
          </a:p>
        </p:txBody>
      </p:sp>
      <p:sp>
        <p:nvSpPr>
          <p:cNvPr id="22" name="شكل بيضاوي 21">
            <a:extLst>
              <a:ext uri="{FF2B5EF4-FFF2-40B4-BE49-F238E27FC236}">
                <a16:creationId xmlns:a16="http://schemas.microsoft.com/office/drawing/2014/main" id="{33DDFA6A-4ADD-B9CE-6C64-63523A23475D}"/>
              </a:ext>
            </a:extLst>
          </p:cNvPr>
          <p:cNvSpPr/>
          <p:nvPr/>
        </p:nvSpPr>
        <p:spPr>
          <a:xfrm>
            <a:off x="5236069" y="3999799"/>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000" dirty="0">
                <a:solidFill>
                  <a:schemeClr val="accent1"/>
                </a:solidFill>
              </a:rPr>
              <a:t>اطعام الطعام</a:t>
            </a:r>
          </a:p>
        </p:txBody>
      </p:sp>
      <p:sp>
        <p:nvSpPr>
          <p:cNvPr id="23" name="شكل بيضاوي 22">
            <a:extLst>
              <a:ext uri="{FF2B5EF4-FFF2-40B4-BE49-F238E27FC236}">
                <a16:creationId xmlns:a16="http://schemas.microsoft.com/office/drawing/2014/main" id="{9A7D3FF7-7876-106E-8C42-9C0F59942AF2}"/>
              </a:ext>
            </a:extLst>
          </p:cNvPr>
          <p:cNvSpPr/>
          <p:nvPr/>
        </p:nvSpPr>
        <p:spPr>
          <a:xfrm>
            <a:off x="1228445" y="3899482"/>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800" dirty="0">
                <a:solidFill>
                  <a:schemeClr val="accent1"/>
                </a:solidFill>
              </a:rPr>
              <a:t>رحلة عمرة</a:t>
            </a:r>
          </a:p>
        </p:txBody>
      </p:sp>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a:xfrm>
            <a:off x="474487" y="863855"/>
            <a:ext cx="11150600" cy="920336"/>
          </a:xfrm>
        </p:spPr>
        <p:txBody>
          <a:bodyPr/>
          <a:lstStyle/>
          <a:p>
            <a:pPr algn="ctr" rtl="1">
              <a:lnSpc>
                <a:spcPct val="150000"/>
              </a:lnSpc>
            </a:pPr>
            <a:r>
              <a:rPr lang="ar-KW" sz="4400" b="0" dirty="0">
                <a:solidFill>
                  <a:srgbClr val="CC3300"/>
                </a:solidFill>
                <a:latin typeface="Abdo Logo" panose="02000500030000020004" pitchFamily="2" charset="-78"/>
                <a:cs typeface="Abdo Logo" panose="02000500030000020004" pitchFamily="2" charset="-78"/>
              </a:rPr>
              <a:t>إنفاقات الجمعية خلال الفترة</a:t>
            </a:r>
            <a:br>
              <a:rPr lang="ar-KW" sz="4400" b="0" dirty="0">
                <a:solidFill>
                  <a:srgbClr val="CC3300"/>
                </a:solidFill>
                <a:latin typeface="Abdo Logo" panose="02000500030000020004" pitchFamily="2" charset="-78"/>
                <a:cs typeface="Abdo Logo" panose="02000500030000020004" pitchFamily="2" charset="-78"/>
              </a:rPr>
            </a:br>
            <a:r>
              <a:rPr lang="ar-KW" sz="4400" b="0" dirty="0">
                <a:solidFill>
                  <a:srgbClr val="CC3300"/>
                </a:solidFill>
                <a:latin typeface="Abdo Logo" panose="02000500030000020004" pitchFamily="2" charset="-78"/>
                <a:cs typeface="Abdo Logo" panose="02000500030000020004" pitchFamily="2" charset="-78"/>
              </a:rPr>
              <a:t> من 2024/1/1 الى 2024/12/31 </a:t>
            </a:r>
            <a:endParaRPr lang="en-US" sz="4400" dirty="0">
              <a:effectLst/>
              <a:latin typeface="Abdo Logo" panose="02000500030000020004" pitchFamily="2" charset="-78"/>
              <a:ea typeface="Times New Roman" panose="02020603050405020304" pitchFamily="18" charset="0"/>
              <a:cs typeface="Abdo Logo" panose="02000500030000020004" pitchFamily="2" charset="-78"/>
            </a:endParaRPr>
          </a:p>
        </p:txBody>
      </p:sp>
      <p:sp>
        <p:nvSpPr>
          <p:cNvPr id="15" name="Content Placeholder 14">
            <a:extLst>
              <a:ext uri="{FF2B5EF4-FFF2-40B4-BE49-F238E27FC236}">
                <a16:creationId xmlns:a16="http://schemas.microsoft.com/office/drawing/2014/main" id="{471C9CF1-70B0-46DB-869F-6DC53668898D}"/>
              </a:ext>
            </a:extLst>
          </p:cNvPr>
          <p:cNvSpPr>
            <a:spLocks noGrp="1"/>
          </p:cNvSpPr>
          <p:nvPr>
            <p:ph idx="23"/>
          </p:nvPr>
        </p:nvSpPr>
        <p:spPr>
          <a:xfrm>
            <a:off x="7119578" y="3442016"/>
            <a:ext cx="2588705" cy="495389"/>
          </a:xfrm>
          <a:solidFill>
            <a:schemeClr val="bg1"/>
          </a:solidFill>
        </p:spPr>
        <p:txBody>
          <a:bodyPr/>
          <a:lstStyle/>
          <a:p>
            <a:r>
              <a:rPr lang="ar-KW" sz="2400" dirty="0">
                <a:effectLst/>
                <a:latin typeface="Times New Roman" panose="02020603050405020304" pitchFamily="18" charset="0"/>
                <a:ea typeface="Times New Roman" panose="02020603050405020304" pitchFamily="18" charset="0"/>
                <a:cs typeface="Mohammad Bold Normal" pitchFamily="2" charset="-78"/>
              </a:rPr>
              <a:t>عدد المستفيدين ( 40 )</a:t>
            </a:r>
            <a:endParaRPr lang="en-US" sz="2400" dirty="0"/>
          </a:p>
        </p:txBody>
      </p:sp>
      <p:sp>
        <p:nvSpPr>
          <p:cNvPr id="14" name="Content Placeholder 13">
            <a:extLst>
              <a:ext uri="{FF2B5EF4-FFF2-40B4-BE49-F238E27FC236}">
                <a16:creationId xmlns:a16="http://schemas.microsoft.com/office/drawing/2014/main" id="{4EAA9254-229F-4C3E-B078-B8912E5BBE98}"/>
              </a:ext>
            </a:extLst>
          </p:cNvPr>
          <p:cNvSpPr>
            <a:spLocks noGrp="1"/>
          </p:cNvSpPr>
          <p:nvPr>
            <p:ph idx="22"/>
          </p:nvPr>
        </p:nvSpPr>
        <p:spPr>
          <a:xfrm>
            <a:off x="7014590" y="3873342"/>
            <a:ext cx="2588705" cy="495390"/>
          </a:xfrm>
          <a:solidFill>
            <a:schemeClr val="bg1"/>
          </a:solidFill>
        </p:spPr>
        <p:txBody>
          <a:bodyPr/>
          <a:lstStyle/>
          <a:p>
            <a:r>
              <a:rPr lang="ar-KW" sz="2400" dirty="0">
                <a:solidFill>
                  <a:srgbClr val="006666"/>
                </a:solidFill>
                <a:latin typeface="Times New Roman" panose="02020603050405020304" pitchFamily="18" charset="0"/>
                <a:cs typeface="Mohammad Bold Normal" pitchFamily="2" charset="-78"/>
              </a:rPr>
              <a:t>المبلغ (</a:t>
            </a:r>
            <a:r>
              <a:rPr lang="ar-KW" sz="2400" dirty="0">
                <a:solidFill>
                  <a:srgbClr val="006666"/>
                </a:solidFill>
                <a:cs typeface="Mohammad Adv bold." panose="00000800000000000000" pitchFamily="2" charset="-78"/>
              </a:rPr>
              <a:t>114253)</a:t>
            </a:r>
            <a:r>
              <a:rPr lang="ar-KW" sz="2400" dirty="0">
                <a:solidFill>
                  <a:srgbClr val="006666"/>
                </a:solidFill>
                <a:latin typeface="Times New Roman" panose="02020603050405020304" pitchFamily="18" charset="0"/>
                <a:cs typeface="Mohammad Bold Normal" pitchFamily="2" charset="-78"/>
              </a:rPr>
              <a:t> </a:t>
            </a:r>
            <a:endParaRPr lang="en-US" sz="2400" dirty="0">
              <a:solidFill>
                <a:srgbClr val="006666"/>
              </a:solidFill>
            </a:endParaRPr>
          </a:p>
        </p:txBody>
      </p:sp>
      <p:sp>
        <p:nvSpPr>
          <p:cNvPr id="77" name="شكل بيضاوي 76">
            <a:extLst>
              <a:ext uri="{FF2B5EF4-FFF2-40B4-BE49-F238E27FC236}">
                <a16:creationId xmlns:a16="http://schemas.microsoft.com/office/drawing/2014/main" id="{062C0AEB-FC30-1D72-F4BE-69004590EB87}"/>
              </a:ext>
            </a:extLst>
          </p:cNvPr>
          <p:cNvSpPr/>
          <p:nvPr/>
        </p:nvSpPr>
        <p:spPr>
          <a:xfrm>
            <a:off x="7479514" y="1719496"/>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800" dirty="0">
                <a:solidFill>
                  <a:schemeClr val="accent1"/>
                </a:solidFill>
              </a:rPr>
              <a:t>أدوية</a:t>
            </a:r>
          </a:p>
        </p:txBody>
      </p:sp>
      <p:sp>
        <p:nvSpPr>
          <p:cNvPr id="24" name="شكل بيضاوي 23">
            <a:extLst>
              <a:ext uri="{FF2B5EF4-FFF2-40B4-BE49-F238E27FC236}">
                <a16:creationId xmlns:a16="http://schemas.microsoft.com/office/drawing/2014/main" id="{8B68C1FD-BCA9-4C4A-C187-17299C95DA76}"/>
              </a:ext>
            </a:extLst>
          </p:cNvPr>
          <p:cNvSpPr/>
          <p:nvPr/>
        </p:nvSpPr>
        <p:spPr>
          <a:xfrm>
            <a:off x="3078235" y="1709139"/>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KW" sz="4800" dirty="0">
                <a:solidFill>
                  <a:schemeClr val="accent1"/>
                </a:solidFill>
              </a:rPr>
              <a:t>كفالة أسر</a:t>
            </a:r>
          </a:p>
        </p:txBody>
      </p:sp>
    </p:spTree>
    <p:extLst>
      <p:ext uri="{BB962C8B-B14F-4D97-AF65-F5344CB8AC3E}">
        <p14:creationId xmlns:p14="http://schemas.microsoft.com/office/powerpoint/2010/main" val="3750703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صورة 6">
            <a:extLst>
              <a:ext uri="{FF2B5EF4-FFF2-40B4-BE49-F238E27FC236}">
                <a16:creationId xmlns:a16="http://schemas.microsoft.com/office/drawing/2014/main" id="{768AAE3A-57A5-051C-7547-7516EF849FFA}"/>
              </a:ext>
            </a:extLst>
          </p:cNvPr>
          <p:cNvPicPr>
            <a:picLocks noGrp="1" noChangeAspect="1"/>
          </p:cNvPicPr>
          <p:nvPr>
            <p:ph type="pic" sz="quarter" idx="10"/>
          </p:nvPr>
        </p:nvPicPr>
        <p:blipFill>
          <a:blip r:embed="rId3"/>
          <a:srcRect/>
          <a:stretch>
            <a:fillRect/>
          </a:stretch>
        </p:blipFill>
        <p:spPr/>
      </p:pic>
      <p:sp>
        <p:nvSpPr>
          <p:cNvPr id="8" name="مستطيل 7">
            <a:extLst>
              <a:ext uri="{FF2B5EF4-FFF2-40B4-BE49-F238E27FC236}">
                <a16:creationId xmlns:a16="http://schemas.microsoft.com/office/drawing/2014/main" id="{E4878BBB-9834-1F29-FBEF-02AE90E3ACF2}"/>
              </a:ext>
            </a:extLst>
          </p:cNvPr>
          <p:cNvSpPr/>
          <p:nvPr/>
        </p:nvSpPr>
        <p:spPr>
          <a:xfrm>
            <a:off x="5841402" y="1247887"/>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12" name="مستطيل 11">
            <a:extLst>
              <a:ext uri="{FF2B5EF4-FFF2-40B4-BE49-F238E27FC236}">
                <a16:creationId xmlns:a16="http://schemas.microsoft.com/office/drawing/2014/main" id="{F4A0D148-EE0F-D71F-1B3E-AABBE202984F}"/>
              </a:ext>
            </a:extLst>
          </p:cNvPr>
          <p:cNvSpPr/>
          <p:nvPr/>
        </p:nvSpPr>
        <p:spPr>
          <a:xfrm>
            <a:off x="6402593" y="3381375"/>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175529" y="1607561"/>
            <a:ext cx="6174888" cy="2090808"/>
          </a:xfrm>
        </p:spPr>
        <p:txBody>
          <a:bodyPr/>
          <a:lstStyle/>
          <a:p>
            <a:pPr algn="ctr"/>
            <a:r>
              <a:rPr lang="ar-KW" sz="9600" dirty="0">
                <a:solidFill>
                  <a:srgbClr val="00B0F0"/>
                </a:solidFill>
                <a:latin typeface="Abdo Logo" panose="02000500030000020004" pitchFamily="2" charset="-78"/>
                <a:cs typeface="Abdo Logo" panose="02000500030000020004" pitchFamily="2" charset="-78"/>
              </a:rPr>
              <a:t>أولاً</a:t>
            </a:r>
            <a:br>
              <a:rPr lang="ar-KW" sz="9600" dirty="0">
                <a:solidFill>
                  <a:srgbClr val="00B0F0"/>
                </a:solidFill>
                <a:latin typeface="Abdo Logo" panose="02000500030000020004" pitchFamily="2" charset="-78"/>
                <a:cs typeface="Abdo Logo" panose="02000500030000020004" pitchFamily="2" charset="-78"/>
              </a:rPr>
            </a:br>
            <a:r>
              <a:rPr lang="ar-KW" sz="9600" dirty="0">
                <a:solidFill>
                  <a:srgbClr val="00B0F0"/>
                </a:solidFill>
                <a:latin typeface="Abdo Logo" panose="02000500030000020004" pitchFamily="2" charset="-78"/>
                <a:cs typeface="Abdo Logo" panose="02000500030000020004" pitchFamily="2" charset="-78"/>
              </a:rPr>
              <a:t>  التقرير الإداري</a:t>
            </a:r>
            <a:endParaRPr lang="en-US" sz="9600" dirty="0">
              <a:solidFill>
                <a:srgbClr val="00B0F0"/>
              </a:solidFill>
              <a:latin typeface="Abdo Logo" panose="02000500030000020004" pitchFamily="2" charset="-78"/>
              <a:cs typeface="Abdo Logo" panose="02000500030000020004" pitchFamily="2" charset="-78"/>
            </a:endParaRPr>
          </a:p>
        </p:txBody>
      </p:sp>
      <p:pic>
        <p:nvPicPr>
          <p:cNvPr id="3" name="صورة 2">
            <a:extLst>
              <a:ext uri="{FF2B5EF4-FFF2-40B4-BE49-F238E27FC236}">
                <a16:creationId xmlns:a16="http://schemas.microsoft.com/office/drawing/2014/main" id="{A21F04C1-0289-E550-8EDC-5FD7B0F673FA}"/>
              </a:ext>
            </a:extLst>
          </p:cNvPr>
          <p:cNvPicPr>
            <a:picLocks noChangeAspect="1"/>
          </p:cNvPicPr>
          <p:nvPr/>
        </p:nvPicPr>
        <p:blipFill>
          <a:blip r:embed="rId4"/>
          <a:stretch>
            <a:fillRect/>
          </a:stretch>
        </p:blipFill>
        <p:spPr>
          <a:xfrm>
            <a:off x="6995160" y="3783063"/>
            <a:ext cx="4065460" cy="1556157"/>
          </a:xfrm>
          <a:prstGeom prst="rect">
            <a:avLst/>
          </a:prstGeom>
        </p:spPr>
      </p:pic>
    </p:spTree>
    <p:extLst>
      <p:ext uri="{BB962C8B-B14F-4D97-AF65-F5344CB8AC3E}">
        <p14:creationId xmlns:p14="http://schemas.microsoft.com/office/powerpoint/2010/main" val="3399958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صورة 6">
            <a:extLst>
              <a:ext uri="{FF2B5EF4-FFF2-40B4-BE49-F238E27FC236}">
                <a16:creationId xmlns:a16="http://schemas.microsoft.com/office/drawing/2014/main" id="{768AAE3A-57A5-051C-7547-7516EF849FFA}"/>
              </a:ext>
            </a:extLst>
          </p:cNvPr>
          <p:cNvPicPr>
            <a:picLocks noGrp="1" noChangeAspect="1"/>
          </p:cNvPicPr>
          <p:nvPr>
            <p:ph type="pic" sz="quarter" idx="10"/>
          </p:nvPr>
        </p:nvPicPr>
        <p:blipFill>
          <a:blip r:embed="rId3"/>
          <a:srcRect/>
          <a:stretch>
            <a:fillRect/>
          </a:stretch>
        </p:blipFill>
        <p:spPr/>
      </p:pic>
      <p:sp>
        <p:nvSpPr>
          <p:cNvPr id="8" name="مستطيل 7">
            <a:extLst>
              <a:ext uri="{FF2B5EF4-FFF2-40B4-BE49-F238E27FC236}">
                <a16:creationId xmlns:a16="http://schemas.microsoft.com/office/drawing/2014/main" id="{E4878BBB-9834-1F29-FBEF-02AE90E3ACF2}"/>
              </a:ext>
            </a:extLst>
          </p:cNvPr>
          <p:cNvSpPr/>
          <p:nvPr/>
        </p:nvSpPr>
        <p:spPr>
          <a:xfrm>
            <a:off x="5841402" y="1247887"/>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12" name="مستطيل 11">
            <a:extLst>
              <a:ext uri="{FF2B5EF4-FFF2-40B4-BE49-F238E27FC236}">
                <a16:creationId xmlns:a16="http://schemas.microsoft.com/office/drawing/2014/main" id="{F4A0D148-EE0F-D71F-1B3E-AABBE202984F}"/>
              </a:ext>
            </a:extLst>
          </p:cNvPr>
          <p:cNvSpPr/>
          <p:nvPr/>
        </p:nvSpPr>
        <p:spPr>
          <a:xfrm>
            <a:off x="6402593" y="3381375"/>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3" name="Title 1">
            <a:extLst>
              <a:ext uri="{FF2B5EF4-FFF2-40B4-BE49-F238E27FC236}">
                <a16:creationId xmlns:a16="http://schemas.microsoft.com/office/drawing/2014/main" id="{ABDD3FAA-8FE4-4DF9-1CC2-012F0F57F623}"/>
              </a:ext>
            </a:extLst>
          </p:cNvPr>
          <p:cNvSpPr txBox="1">
            <a:spLocks/>
          </p:cNvSpPr>
          <p:nvPr/>
        </p:nvSpPr>
        <p:spPr>
          <a:xfrm>
            <a:off x="6096000" y="2047659"/>
            <a:ext cx="6174888" cy="2090808"/>
          </a:xfrm>
          <a:prstGeom prst="rect">
            <a:avLst/>
          </a:prstGeom>
        </p:spPr>
        <p:txBody>
          <a:bodyPr vert="horz" lIns="91440" tIns="45720" rIns="91440" bIns="45720" rtlCol="0" anchor="b">
            <a:noAutofit/>
          </a:bodyPr>
          <a:lstStyle>
            <a:lvl1pPr algn="l" defTabSz="914400" rtl="1" eaLnBrk="1" latinLnBrk="0" hangingPunct="1">
              <a:lnSpc>
                <a:spcPct val="90000"/>
              </a:lnSpc>
              <a:spcBef>
                <a:spcPct val="0"/>
              </a:spcBef>
              <a:buNone/>
              <a:defRPr sz="5400" b="1" kern="1200" cap="all" baseline="0">
                <a:solidFill>
                  <a:schemeClr val="accent1"/>
                </a:solidFill>
                <a:latin typeface="+mj-lt"/>
                <a:ea typeface="+mj-ea"/>
                <a:cs typeface="+mj-cs"/>
              </a:defRPr>
            </a:lvl1pPr>
          </a:lstStyle>
          <a:p>
            <a:pPr algn="ctr"/>
            <a:r>
              <a:rPr lang="ar-KW" sz="9600" dirty="0">
                <a:solidFill>
                  <a:srgbClr val="00B0F0"/>
                </a:solidFill>
                <a:latin typeface="Abdo Logo" panose="02000500030000020004" pitchFamily="2" charset="-78"/>
                <a:cs typeface="Abdo Logo" panose="02000500030000020004" pitchFamily="2" charset="-78"/>
              </a:rPr>
              <a:t>ثانياً</a:t>
            </a:r>
            <a:br>
              <a:rPr lang="ar-KW" sz="9600" dirty="0">
                <a:solidFill>
                  <a:srgbClr val="00B0F0"/>
                </a:solidFill>
                <a:latin typeface="Abdo Logo" panose="02000500030000020004" pitchFamily="2" charset="-78"/>
                <a:cs typeface="Abdo Logo" panose="02000500030000020004" pitchFamily="2" charset="-78"/>
              </a:rPr>
            </a:br>
            <a:r>
              <a:rPr lang="ar-KW" sz="9600" dirty="0">
                <a:solidFill>
                  <a:srgbClr val="00B0F0"/>
                </a:solidFill>
                <a:latin typeface="Abdo Logo" panose="02000500030000020004" pitchFamily="2" charset="-78"/>
                <a:cs typeface="Abdo Logo" panose="02000500030000020004" pitchFamily="2" charset="-78"/>
              </a:rPr>
              <a:t>  التقرير المالي</a:t>
            </a:r>
            <a:endParaRPr lang="en-US" sz="9600" dirty="0">
              <a:solidFill>
                <a:srgbClr val="00B0F0"/>
              </a:solidFill>
              <a:latin typeface="Abdo Logo" panose="02000500030000020004" pitchFamily="2" charset="-78"/>
              <a:cs typeface="Abdo Logo" panose="02000500030000020004" pitchFamily="2" charset="-78"/>
            </a:endParaRPr>
          </a:p>
        </p:txBody>
      </p:sp>
      <p:pic>
        <p:nvPicPr>
          <p:cNvPr id="4" name="صورة 3">
            <a:extLst>
              <a:ext uri="{FF2B5EF4-FFF2-40B4-BE49-F238E27FC236}">
                <a16:creationId xmlns:a16="http://schemas.microsoft.com/office/drawing/2014/main" id="{5FDE4E50-B438-3A6F-A253-5F9E19C17005}"/>
              </a:ext>
            </a:extLst>
          </p:cNvPr>
          <p:cNvPicPr>
            <a:picLocks noChangeAspect="1"/>
          </p:cNvPicPr>
          <p:nvPr/>
        </p:nvPicPr>
        <p:blipFill>
          <a:blip r:embed="rId4"/>
          <a:stretch>
            <a:fillRect/>
          </a:stretch>
        </p:blipFill>
        <p:spPr>
          <a:xfrm>
            <a:off x="6932335" y="4537754"/>
            <a:ext cx="4065460" cy="1556157"/>
          </a:xfrm>
          <a:prstGeom prst="rect">
            <a:avLst/>
          </a:prstGeom>
        </p:spPr>
      </p:pic>
    </p:spTree>
    <p:extLst>
      <p:ext uri="{BB962C8B-B14F-4D97-AF65-F5344CB8AC3E}">
        <p14:creationId xmlns:p14="http://schemas.microsoft.com/office/powerpoint/2010/main" val="3252085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0AE8090F-076F-CC00-DEA6-C34A594AA323}"/>
              </a:ext>
            </a:extLst>
          </p:cNvPr>
          <p:cNvPicPr>
            <a:picLocks noChangeAspect="1"/>
          </p:cNvPicPr>
          <p:nvPr/>
        </p:nvPicPr>
        <p:blipFill rotWithShape="1">
          <a:blip r:embed="rId3"/>
          <a:srcRect l="47669" t="14772" r="31662" b="55699"/>
          <a:stretch/>
        </p:blipFill>
        <p:spPr>
          <a:xfrm>
            <a:off x="1342733" y="415783"/>
            <a:ext cx="5266229" cy="4232058"/>
          </a:xfrm>
          <a:prstGeom prst="rect">
            <a:avLst/>
          </a:prstGeom>
        </p:spPr>
      </p:pic>
      <p:pic>
        <p:nvPicPr>
          <p:cNvPr id="4" name="صورة 3">
            <a:extLst>
              <a:ext uri="{FF2B5EF4-FFF2-40B4-BE49-F238E27FC236}">
                <a16:creationId xmlns:a16="http://schemas.microsoft.com/office/drawing/2014/main" id="{0F7B5C77-F760-3DDD-54F4-D4420A2B611B}"/>
              </a:ext>
            </a:extLst>
          </p:cNvPr>
          <p:cNvPicPr>
            <a:picLocks noChangeAspect="1"/>
          </p:cNvPicPr>
          <p:nvPr/>
        </p:nvPicPr>
        <p:blipFill rotWithShape="1">
          <a:blip r:embed="rId3"/>
          <a:srcRect l="36865" t="70471" r="52849" b="9622"/>
          <a:stretch/>
        </p:blipFill>
        <p:spPr>
          <a:xfrm>
            <a:off x="2153143" y="4647841"/>
            <a:ext cx="1654885" cy="1801368"/>
          </a:xfrm>
          <a:prstGeom prst="rect">
            <a:avLst/>
          </a:prstGeom>
        </p:spPr>
      </p:pic>
    </p:spTree>
    <p:extLst>
      <p:ext uri="{BB962C8B-B14F-4D97-AF65-F5344CB8AC3E}">
        <p14:creationId xmlns:p14="http://schemas.microsoft.com/office/powerpoint/2010/main" val="59582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EFE79777-064E-1133-ECC8-4DDBBB5F7573}"/>
              </a:ext>
            </a:extLst>
          </p:cNvPr>
          <p:cNvPicPr>
            <a:picLocks noChangeAspect="1"/>
          </p:cNvPicPr>
          <p:nvPr/>
        </p:nvPicPr>
        <p:blipFill rotWithShape="1">
          <a:blip r:embed="rId3"/>
          <a:srcRect l="38750" t="10588" r="28383" b="8235"/>
          <a:stretch/>
        </p:blipFill>
        <p:spPr>
          <a:xfrm>
            <a:off x="2154648" y="0"/>
            <a:ext cx="4936435" cy="6858000"/>
          </a:xfrm>
          <a:prstGeom prst="rect">
            <a:avLst/>
          </a:prstGeom>
        </p:spPr>
      </p:pic>
    </p:spTree>
    <p:extLst>
      <p:ext uri="{BB962C8B-B14F-4D97-AF65-F5344CB8AC3E}">
        <p14:creationId xmlns:p14="http://schemas.microsoft.com/office/powerpoint/2010/main" val="895085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6" name="صورة 5">
            <a:extLst>
              <a:ext uri="{FF2B5EF4-FFF2-40B4-BE49-F238E27FC236}">
                <a16:creationId xmlns:a16="http://schemas.microsoft.com/office/drawing/2014/main" id="{F4293C28-B1F9-F783-AC7B-66C07E8E74F0}"/>
              </a:ext>
            </a:extLst>
          </p:cNvPr>
          <p:cNvPicPr>
            <a:picLocks noChangeAspect="1"/>
          </p:cNvPicPr>
          <p:nvPr/>
        </p:nvPicPr>
        <p:blipFill rotWithShape="1">
          <a:blip r:embed="rId3"/>
          <a:srcRect l="39191" t="12026" r="27794" b="4575"/>
          <a:stretch/>
        </p:blipFill>
        <p:spPr>
          <a:xfrm>
            <a:off x="1977814" y="0"/>
            <a:ext cx="4826398" cy="6858000"/>
          </a:xfrm>
          <a:prstGeom prst="rect">
            <a:avLst/>
          </a:prstGeom>
        </p:spPr>
      </p:pic>
    </p:spTree>
    <p:extLst>
      <p:ext uri="{BB962C8B-B14F-4D97-AF65-F5344CB8AC3E}">
        <p14:creationId xmlns:p14="http://schemas.microsoft.com/office/powerpoint/2010/main" val="303110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AE2E4E55-5811-67A0-1809-742DB5CA1056}"/>
              </a:ext>
            </a:extLst>
          </p:cNvPr>
          <p:cNvPicPr>
            <a:picLocks noChangeAspect="1"/>
          </p:cNvPicPr>
          <p:nvPr/>
        </p:nvPicPr>
        <p:blipFill rotWithShape="1">
          <a:blip r:embed="rId3"/>
          <a:srcRect l="38586" t="11765" r="29485" b="6535"/>
          <a:stretch/>
        </p:blipFill>
        <p:spPr>
          <a:xfrm>
            <a:off x="2250141" y="116542"/>
            <a:ext cx="4634753" cy="6670905"/>
          </a:xfrm>
          <a:prstGeom prst="rect">
            <a:avLst/>
          </a:prstGeom>
        </p:spPr>
      </p:pic>
    </p:spTree>
    <p:extLst>
      <p:ext uri="{BB962C8B-B14F-4D97-AF65-F5344CB8AC3E}">
        <p14:creationId xmlns:p14="http://schemas.microsoft.com/office/powerpoint/2010/main" val="3516467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A82102AD-B08A-60C8-49C8-3E4365AEDEDF}"/>
              </a:ext>
            </a:extLst>
          </p:cNvPr>
          <p:cNvPicPr>
            <a:picLocks noChangeAspect="1"/>
          </p:cNvPicPr>
          <p:nvPr/>
        </p:nvPicPr>
        <p:blipFill rotWithShape="1">
          <a:blip r:embed="rId3"/>
          <a:srcRect l="38603" t="7321" r="28677" b="10431"/>
          <a:stretch/>
        </p:blipFill>
        <p:spPr>
          <a:xfrm>
            <a:off x="2304093" y="0"/>
            <a:ext cx="4778025" cy="6755802"/>
          </a:xfrm>
          <a:prstGeom prst="rect">
            <a:avLst/>
          </a:prstGeom>
        </p:spPr>
      </p:pic>
    </p:spTree>
    <p:extLst>
      <p:ext uri="{BB962C8B-B14F-4D97-AF65-F5344CB8AC3E}">
        <p14:creationId xmlns:p14="http://schemas.microsoft.com/office/powerpoint/2010/main" val="3582901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4853AE8A-674C-BE86-A907-70CD0631E5BA}"/>
              </a:ext>
            </a:extLst>
          </p:cNvPr>
          <p:cNvPicPr>
            <a:picLocks noChangeAspect="1"/>
          </p:cNvPicPr>
          <p:nvPr/>
        </p:nvPicPr>
        <p:blipFill rotWithShape="1">
          <a:blip r:embed="rId3"/>
          <a:srcRect l="38383" t="9543" r="26471" b="8236"/>
          <a:stretch/>
        </p:blipFill>
        <p:spPr>
          <a:xfrm>
            <a:off x="1810869" y="0"/>
            <a:ext cx="5211645" cy="6858000"/>
          </a:xfrm>
          <a:prstGeom prst="rect">
            <a:avLst/>
          </a:prstGeom>
        </p:spPr>
      </p:pic>
    </p:spTree>
    <p:extLst>
      <p:ext uri="{BB962C8B-B14F-4D97-AF65-F5344CB8AC3E}">
        <p14:creationId xmlns:p14="http://schemas.microsoft.com/office/powerpoint/2010/main" val="179106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F70B5ABA-82FA-0BC2-D50C-FBF0245BB9CA}"/>
              </a:ext>
            </a:extLst>
          </p:cNvPr>
          <p:cNvPicPr>
            <a:picLocks noChangeAspect="1"/>
          </p:cNvPicPr>
          <p:nvPr/>
        </p:nvPicPr>
        <p:blipFill rotWithShape="1">
          <a:blip r:embed="rId3"/>
          <a:srcRect l="38676" t="13464" r="27133" b="4968"/>
          <a:stretch/>
        </p:blipFill>
        <p:spPr>
          <a:xfrm>
            <a:off x="2070845" y="116541"/>
            <a:ext cx="5208496" cy="6989465"/>
          </a:xfrm>
          <a:prstGeom prst="rect">
            <a:avLst/>
          </a:prstGeom>
        </p:spPr>
      </p:pic>
    </p:spTree>
    <p:extLst>
      <p:ext uri="{BB962C8B-B14F-4D97-AF65-F5344CB8AC3E}">
        <p14:creationId xmlns:p14="http://schemas.microsoft.com/office/powerpoint/2010/main" val="38848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F65D75D7-2566-F300-9E9D-3F229A214A74}"/>
              </a:ext>
            </a:extLst>
          </p:cNvPr>
          <p:cNvPicPr>
            <a:picLocks noChangeAspect="1"/>
          </p:cNvPicPr>
          <p:nvPr/>
        </p:nvPicPr>
        <p:blipFill rotWithShape="1">
          <a:blip r:embed="rId3"/>
          <a:srcRect l="39044" t="8628" r="27941" b="8235"/>
          <a:stretch/>
        </p:blipFill>
        <p:spPr>
          <a:xfrm>
            <a:off x="1927328" y="0"/>
            <a:ext cx="4670696" cy="6615953"/>
          </a:xfrm>
          <a:prstGeom prst="rect">
            <a:avLst/>
          </a:prstGeom>
        </p:spPr>
      </p:pic>
    </p:spTree>
    <p:extLst>
      <p:ext uri="{BB962C8B-B14F-4D97-AF65-F5344CB8AC3E}">
        <p14:creationId xmlns:p14="http://schemas.microsoft.com/office/powerpoint/2010/main" val="2279322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CD7D78E0-B495-DB81-0492-1F722DF2715C}"/>
              </a:ext>
            </a:extLst>
          </p:cNvPr>
          <p:cNvSpPr txBox="1"/>
          <p:nvPr/>
        </p:nvSpPr>
        <p:spPr>
          <a:xfrm>
            <a:off x="290456" y="6142616"/>
            <a:ext cx="1495315" cy="613186"/>
          </a:xfrm>
          <a:prstGeom prst="rect">
            <a:avLst/>
          </a:prstGeom>
          <a:solidFill>
            <a:schemeClr val="bg1"/>
          </a:solidFill>
        </p:spPr>
        <p:txBody>
          <a:bodyPr wrap="square" rtlCol="1">
            <a:spAutoFit/>
          </a:bodyPr>
          <a:lstStyle/>
          <a:p>
            <a:endParaRPr lang="ar-KW" dirty="0"/>
          </a:p>
        </p:txBody>
      </p:sp>
      <p:pic>
        <p:nvPicPr>
          <p:cNvPr id="3" name="صورة 2">
            <a:extLst>
              <a:ext uri="{FF2B5EF4-FFF2-40B4-BE49-F238E27FC236}">
                <a16:creationId xmlns:a16="http://schemas.microsoft.com/office/drawing/2014/main" id="{943BBAD5-A7F8-B929-2AAF-D0063BE5E936}"/>
              </a:ext>
            </a:extLst>
          </p:cNvPr>
          <p:cNvPicPr>
            <a:picLocks noChangeAspect="1"/>
          </p:cNvPicPr>
          <p:nvPr/>
        </p:nvPicPr>
        <p:blipFill rotWithShape="1">
          <a:blip r:embed="rId3"/>
          <a:srcRect l="38162" t="10327" r="29853" b="5491"/>
          <a:stretch/>
        </p:blipFill>
        <p:spPr>
          <a:xfrm>
            <a:off x="1810592" y="0"/>
            <a:ext cx="4563314" cy="6755802"/>
          </a:xfrm>
          <a:prstGeom prst="rect">
            <a:avLst/>
          </a:prstGeom>
        </p:spPr>
      </p:pic>
    </p:spTree>
    <p:extLst>
      <p:ext uri="{BB962C8B-B14F-4D97-AF65-F5344CB8AC3E}">
        <p14:creationId xmlns:p14="http://schemas.microsoft.com/office/powerpoint/2010/main" val="242214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عنصر نائب للصورة 10">
            <a:extLst>
              <a:ext uri="{FF2B5EF4-FFF2-40B4-BE49-F238E27FC236}">
                <a16:creationId xmlns:a16="http://schemas.microsoft.com/office/drawing/2014/main" id="{99BC053E-8CF3-0181-597F-9B3A5DAEB6FA}"/>
              </a:ext>
            </a:extLst>
          </p:cNvPr>
          <p:cNvPicPr>
            <a:picLocks noGrp="1" noChangeAspect="1"/>
          </p:cNvPicPr>
          <p:nvPr>
            <p:ph type="pic" sz="quarter" idx="13"/>
          </p:nvPr>
        </p:nvPicPr>
        <p:blipFill>
          <a:blip r:embed="rId3"/>
          <a:srcRect t="556" b="556"/>
          <a:stretch>
            <a:fillRect/>
          </a:stretch>
        </p:blipFill>
        <p:spPr>
          <a:xfrm>
            <a:off x="3377903" y="1805640"/>
            <a:ext cx="1107780" cy="1094975"/>
          </a:xfrm>
        </p:spPr>
      </p:pic>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a:xfrm>
            <a:off x="397604" y="214894"/>
            <a:ext cx="11150600" cy="1100039"/>
          </a:xfrm>
          <a:solidFill>
            <a:srgbClr val="2C567A"/>
          </a:solidFill>
        </p:spPr>
        <p:txBody>
          <a:bodyPr/>
          <a:lstStyle/>
          <a:p>
            <a:pPr algn="ctr" rtl="1"/>
            <a:r>
              <a:rPr lang="ar-SA" sz="7200" dirty="0">
                <a:solidFill>
                  <a:srgbClr val="FF9900"/>
                </a:solidFill>
                <a:effectLst/>
                <a:latin typeface="Abdo Logo" panose="02000500030000020004" pitchFamily="2" charset="-78"/>
                <a:ea typeface="Times New Roman" panose="02020603050405020304" pitchFamily="18" charset="0"/>
                <a:cs typeface="Abdo Logo" panose="02000500030000020004" pitchFamily="2" charset="-78"/>
              </a:rPr>
              <a:t>نــبـذة عـن الجمعية</a:t>
            </a:r>
            <a:endParaRPr lang="en-US" sz="7200" dirty="0">
              <a:solidFill>
                <a:srgbClr val="FF9900"/>
              </a:solidFill>
              <a:effectLst/>
              <a:latin typeface="Abdo Logo" panose="02000500030000020004" pitchFamily="2" charset="-78"/>
              <a:ea typeface="Times New Roman" panose="02020603050405020304" pitchFamily="18" charset="0"/>
              <a:cs typeface="Abdo Logo" panose="02000500030000020004" pitchFamily="2" charset="-78"/>
            </a:endParaRPr>
          </a:p>
        </p:txBody>
      </p:sp>
      <p:sp>
        <p:nvSpPr>
          <p:cNvPr id="6" name="Content Placeholder 5">
            <a:extLst>
              <a:ext uri="{FF2B5EF4-FFF2-40B4-BE49-F238E27FC236}">
                <a16:creationId xmlns:a16="http://schemas.microsoft.com/office/drawing/2014/main" id="{5CD639B0-7991-4B2B-9E50-32064EB91255}"/>
              </a:ext>
            </a:extLst>
          </p:cNvPr>
          <p:cNvSpPr>
            <a:spLocks noGrp="1"/>
          </p:cNvSpPr>
          <p:nvPr>
            <p:ph idx="14"/>
          </p:nvPr>
        </p:nvSpPr>
        <p:spPr>
          <a:xfrm>
            <a:off x="107576" y="1609322"/>
            <a:ext cx="12005535" cy="5135723"/>
          </a:xfrm>
          <a:solidFill>
            <a:schemeClr val="bg1">
              <a:lumMod val="85000"/>
            </a:schemeClr>
          </a:solidFill>
        </p:spPr>
        <p:txBody>
          <a:bodyPr>
            <a:normAutofit fontScale="92500"/>
          </a:bodyPr>
          <a:lstStyle/>
          <a:p>
            <a:pPr algn="just" rtl="1">
              <a:lnSpc>
                <a:spcPct val="200000"/>
              </a:lnSpc>
            </a:pPr>
            <a:endParaRPr lang="ar-KW" dirty="0">
              <a:effectLst/>
              <a:latin typeface="Times New Roman" panose="02020603050405020304" pitchFamily="18" charset="0"/>
              <a:ea typeface="Times New Roman" panose="02020603050405020304" pitchFamily="18" charset="0"/>
              <a:cs typeface="Mohammad Bold Normal" pitchFamily="2" charset="-78"/>
            </a:endParaRPr>
          </a:p>
          <a:p>
            <a:pPr algn="just" rtl="1">
              <a:lnSpc>
                <a:spcPct val="200000"/>
              </a:lnSpc>
            </a:pPr>
            <a:endParaRPr lang="ar-KW" dirty="0">
              <a:latin typeface="Times New Roman" panose="02020603050405020304" pitchFamily="18" charset="0"/>
              <a:ea typeface="Times New Roman" panose="02020603050405020304" pitchFamily="18" charset="0"/>
              <a:cs typeface="Mohammad Bold Normal" pitchFamily="2" charset="-78"/>
            </a:endParaRPr>
          </a:p>
          <a:p>
            <a:pPr algn="just" rtl="1">
              <a:lnSpc>
                <a:spcPct val="200000"/>
              </a:lnSpc>
            </a:pPr>
            <a:r>
              <a:rPr lang="ar-SA" sz="2400" dirty="0">
                <a:solidFill>
                  <a:srgbClr val="003366"/>
                </a:solidFill>
                <a:effectLst/>
                <a:latin typeface="Times New Roman" panose="02020603050405020304" pitchFamily="18" charset="0"/>
                <a:ea typeface="Times New Roman" panose="02020603050405020304" pitchFamily="18" charset="0"/>
                <a:cs typeface="Mohammad Bold Normal" pitchFamily="2" charset="-78"/>
              </a:rPr>
              <a:t>تأسست الجمعية الكويتية لرعاية مرضى السرطان بتاريخ   20 /04 /2022 وقامت على مبدأ مريض السرطان أمانه اجتماعية وبناء على رؤية واضحة للتميز في تقديم الرعاية لمرضى السرطان وأقرباؤهم إيماناً منا بأن تعزيز الجانب الاجتماعي والنفسي والديني والطبي من الأسس الهامة في استجابة الجسم للعلاج</a:t>
            </a:r>
            <a:r>
              <a:rPr lang="ar-KW" sz="2400" dirty="0">
                <a:solidFill>
                  <a:srgbClr val="003366"/>
                </a:solidFill>
                <a:effectLst/>
                <a:latin typeface="Times New Roman" panose="02020603050405020304" pitchFamily="18" charset="0"/>
                <a:ea typeface="Times New Roman" panose="02020603050405020304" pitchFamily="18" charset="0"/>
                <a:cs typeface="Mohammad Bold Normal" pitchFamily="2" charset="-78"/>
              </a:rPr>
              <a:t> .</a:t>
            </a:r>
          </a:p>
          <a:p>
            <a:pPr algn="just" rtl="1">
              <a:lnSpc>
                <a:spcPct val="200000"/>
              </a:lnSpc>
              <a:tabLst>
                <a:tab pos="1407795" algn="l"/>
              </a:tabLst>
            </a:pPr>
            <a:r>
              <a:rPr lang="ar-SA" sz="2400" dirty="0">
                <a:solidFill>
                  <a:srgbClr val="003366"/>
                </a:solidFill>
                <a:effectLst/>
                <a:latin typeface="Times New Roman" panose="02020603050405020304" pitchFamily="18" charset="0"/>
                <a:ea typeface="Times New Roman" panose="02020603050405020304" pitchFamily="18" charset="0"/>
                <a:cs typeface="Mohammad Bold Normal" pitchFamily="2" charset="-78"/>
              </a:rPr>
              <a:t>وهدفنا أن نصل إلى كل مريض ونقدم له ما بوسعنا لننشر الأمل والتفاؤل بالعطاء المستمر والمثمر وعملنا قائم على التعاون مع الجهات الحكومية مثل وزارة الشئون الاجتماعية والعمل ووزارة الصحة متمثلة في مركز الكويت لمكافحة السرطان </a:t>
            </a:r>
            <a:endParaRPr lang="en-US" sz="2400" dirty="0">
              <a:solidFill>
                <a:srgbClr val="003366"/>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p>
            <a:pPr algn="just" rtl="1">
              <a:lnSpc>
                <a:spcPct val="200000"/>
              </a:lnSpc>
            </a:pPr>
            <a:endParaRPr lang="en-US" dirty="0">
              <a:effectLst/>
              <a:latin typeface="Times New Roman" panose="02020603050405020304" pitchFamily="18" charset="0"/>
              <a:ea typeface="Times New Roman" panose="02020603050405020304" pitchFamily="18" charset="0"/>
              <a:cs typeface="Traditional Arabic" panose="02020603050405020304" pitchFamily="18" charset="-78"/>
            </a:endParaRPr>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
        <p:nvSpPr>
          <p:cNvPr id="67" name="شكل بيضاوي 66">
            <a:extLst>
              <a:ext uri="{FF2B5EF4-FFF2-40B4-BE49-F238E27FC236}">
                <a16:creationId xmlns:a16="http://schemas.microsoft.com/office/drawing/2014/main" id="{675C2B76-829F-2B44-065B-EC7E04CFB59C}"/>
              </a:ext>
            </a:extLst>
          </p:cNvPr>
          <p:cNvSpPr/>
          <p:nvPr/>
        </p:nvSpPr>
        <p:spPr>
          <a:xfrm>
            <a:off x="11045490" y="1684628"/>
            <a:ext cx="882127" cy="88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23" name="Picture Placeholder 28" descr="Pencil">
            <a:extLst>
              <a:ext uri="{FF2B5EF4-FFF2-40B4-BE49-F238E27FC236}">
                <a16:creationId xmlns:a16="http://schemas.microsoft.com/office/drawing/2014/main" id="{E381632D-9838-2383-9277-F6C5CB5061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1179290" y="1822947"/>
            <a:ext cx="605487" cy="605487"/>
          </a:xfrm>
          <a:prstGeom prst="rect">
            <a:avLst/>
          </a:prstGeom>
        </p:spPr>
      </p:pic>
      <p:sp>
        <p:nvSpPr>
          <p:cNvPr id="68" name="شكل بيضاوي 67">
            <a:extLst>
              <a:ext uri="{FF2B5EF4-FFF2-40B4-BE49-F238E27FC236}">
                <a16:creationId xmlns:a16="http://schemas.microsoft.com/office/drawing/2014/main" id="{86131F1D-0CE3-03BB-AD6A-0A12E21D64AF}"/>
              </a:ext>
            </a:extLst>
          </p:cNvPr>
          <p:cNvSpPr/>
          <p:nvPr/>
        </p:nvSpPr>
        <p:spPr>
          <a:xfrm>
            <a:off x="351758" y="1638798"/>
            <a:ext cx="882127" cy="882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69" name="Picture Placeholder 28" descr="Pencil">
            <a:extLst>
              <a:ext uri="{FF2B5EF4-FFF2-40B4-BE49-F238E27FC236}">
                <a16:creationId xmlns:a16="http://schemas.microsoft.com/office/drawing/2014/main" id="{5045F5B7-4668-8032-5F5D-DD9BD70202C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485558" y="1777117"/>
            <a:ext cx="605487" cy="605487"/>
          </a:xfrm>
          <a:prstGeom prst="rect">
            <a:avLst/>
          </a:prstGeom>
        </p:spPr>
      </p:pic>
    </p:spTree>
    <p:extLst>
      <p:ext uri="{BB962C8B-B14F-4D97-AF65-F5344CB8AC3E}">
        <p14:creationId xmlns:p14="http://schemas.microsoft.com/office/powerpoint/2010/main" val="460269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عنصر نائب للصورة 7">
            <a:extLst>
              <a:ext uri="{FF2B5EF4-FFF2-40B4-BE49-F238E27FC236}">
                <a16:creationId xmlns:a16="http://schemas.microsoft.com/office/drawing/2014/main" id="{F784B481-EEA5-FA95-EC60-63C65B0E4016}"/>
              </a:ext>
            </a:extLst>
          </p:cNvPr>
          <p:cNvPicPr>
            <a:picLocks noGrp="1" noChangeAspect="1"/>
          </p:cNvPicPr>
          <p:nvPr>
            <p:ph type="pic" sz="quarter" idx="10"/>
          </p:nvPr>
        </p:nvPicPr>
        <p:blipFill>
          <a:blip r:embed="rId3"/>
          <a:srcRect/>
          <a:stretch>
            <a:fillRect/>
          </a:stretch>
        </p:blipFill>
        <p:spPr/>
      </p:pic>
      <p:pic>
        <p:nvPicPr>
          <p:cNvPr id="12" name="صورة 11">
            <a:extLst>
              <a:ext uri="{FF2B5EF4-FFF2-40B4-BE49-F238E27FC236}">
                <a16:creationId xmlns:a16="http://schemas.microsoft.com/office/drawing/2014/main" id="{B2B301DA-80F8-0020-4A2B-59975B6EC201}"/>
              </a:ext>
            </a:extLst>
          </p:cNvPr>
          <p:cNvPicPr>
            <a:picLocks noChangeAspect="1"/>
          </p:cNvPicPr>
          <p:nvPr/>
        </p:nvPicPr>
        <p:blipFill>
          <a:blip r:embed="rId4"/>
          <a:stretch>
            <a:fillRect/>
          </a:stretch>
        </p:blipFill>
        <p:spPr>
          <a:xfrm>
            <a:off x="6503333" y="4408263"/>
            <a:ext cx="409304" cy="413129"/>
          </a:xfrm>
          <a:prstGeom prst="rect">
            <a:avLst/>
          </a:prstGeom>
        </p:spPr>
      </p:pic>
      <p:pic>
        <p:nvPicPr>
          <p:cNvPr id="13" name="صورة 12">
            <a:extLst>
              <a:ext uri="{FF2B5EF4-FFF2-40B4-BE49-F238E27FC236}">
                <a16:creationId xmlns:a16="http://schemas.microsoft.com/office/drawing/2014/main" id="{3CF50E1A-EBF2-C534-2076-B9D612681D2B}"/>
              </a:ext>
            </a:extLst>
          </p:cNvPr>
          <p:cNvPicPr>
            <a:picLocks noChangeAspect="1"/>
          </p:cNvPicPr>
          <p:nvPr/>
        </p:nvPicPr>
        <p:blipFill>
          <a:blip r:embed="rId5"/>
          <a:stretch>
            <a:fillRect/>
          </a:stretch>
        </p:blipFill>
        <p:spPr>
          <a:xfrm>
            <a:off x="7029628" y="4531271"/>
            <a:ext cx="1241445" cy="167557"/>
          </a:xfrm>
          <a:prstGeom prst="rect">
            <a:avLst/>
          </a:prstGeom>
        </p:spPr>
      </p:pic>
      <p:pic>
        <p:nvPicPr>
          <p:cNvPr id="16" name="صورة 15">
            <a:extLst>
              <a:ext uri="{FF2B5EF4-FFF2-40B4-BE49-F238E27FC236}">
                <a16:creationId xmlns:a16="http://schemas.microsoft.com/office/drawing/2014/main" id="{F2668D5E-378F-BACA-6F4F-85CA52412899}"/>
              </a:ext>
            </a:extLst>
          </p:cNvPr>
          <p:cNvPicPr>
            <a:picLocks noChangeAspect="1"/>
          </p:cNvPicPr>
          <p:nvPr/>
        </p:nvPicPr>
        <p:blipFill>
          <a:blip r:embed="rId6"/>
          <a:stretch>
            <a:fillRect/>
          </a:stretch>
        </p:blipFill>
        <p:spPr>
          <a:xfrm>
            <a:off x="6418367" y="4970391"/>
            <a:ext cx="488073" cy="333128"/>
          </a:xfrm>
          <a:prstGeom prst="rect">
            <a:avLst/>
          </a:prstGeom>
        </p:spPr>
      </p:pic>
      <p:pic>
        <p:nvPicPr>
          <p:cNvPr id="17" name="صورة 16">
            <a:extLst>
              <a:ext uri="{FF2B5EF4-FFF2-40B4-BE49-F238E27FC236}">
                <a16:creationId xmlns:a16="http://schemas.microsoft.com/office/drawing/2014/main" id="{B95D6AFA-F91E-F4CA-5A6B-B2984860847C}"/>
              </a:ext>
            </a:extLst>
          </p:cNvPr>
          <p:cNvPicPr>
            <a:picLocks noChangeAspect="1"/>
          </p:cNvPicPr>
          <p:nvPr/>
        </p:nvPicPr>
        <p:blipFill>
          <a:blip r:embed="rId5"/>
          <a:stretch>
            <a:fillRect/>
          </a:stretch>
        </p:blipFill>
        <p:spPr>
          <a:xfrm>
            <a:off x="6973492" y="5028528"/>
            <a:ext cx="1241444" cy="167557"/>
          </a:xfrm>
          <a:prstGeom prst="rect">
            <a:avLst/>
          </a:prstGeom>
        </p:spPr>
      </p:pic>
      <p:pic>
        <p:nvPicPr>
          <p:cNvPr id="18" name="صورة 17">
            <a:extLst>
              <a:ext uri="{FF2B5EF4-FFF2-40B4-BE49-F238E27FC236}">
                <a16:creationId xmlns:a16="http://schemas.microsoft.com/office/drawing/2014/main" id="{CE3B078E-22DE-2B3C-826C-3D095D82E954}"/>
              </a:ext>
            </a:extLst>
          </p:cNvPr>
          <p:cNvPicPr>
            <a:picLocks noChangeAspect="1"/>
          </p:cNvPicPr>
          <p:nvPr/>
        </p:nvPicPr>
        <p:blipFill>
          <a:blip r:embed="rId7"/>
          <a:stretch>
            <a:fillRect/>
          </a:stretch>
        </p:blipFill>
        <p:spPr>
          <a:xfrm>
            <a:off x="6418367" y="5452518"/>
            <a:ext cx="333129" cy="333129"/>
          </a:xfrm>
          <a:prstGeom prst="rect">
            <a:avLst/>
          </a:prstGeom>
        </p:spPr>
      </p:pic>
      <p:pic>
        <p:nvPicPr>
          <p:cNvPr id="19" name="صورة 18">
            <a:extLst>
              <a:ext uri="{FF2B5EF4-FFF2-40B4-BE49-F238E27FC236}">
                <a16:creationId xmlns:a16="http://schemas.microsoft.com/office/drawing/2014/main" id="{CEFDA7CC-12DA-BF30-74B7-2551E79574B0}"/>
              </a:ext>
            </a:extLst>
          </p:cNvPr>
          <p:cNvPicPr>
            <a:picLocks noChangeAspect="1"/>
          </p:cNvPicPr>
          <p:nvPr/>
        </p:nvPicPr>
        <p:blipFill>
          <a:blip r:embed="rId8"/>
          <a:stretch>
            <a:fillRect/>
          </a:stretch>
        </p:blipFill>
        <p:spPr>
          <a:xfrm>
            <a:off x="7019649" y="5521521"/>
            <a:ext cx="1113136" cy="142916"/>
          </a:xfrm>
          <a:prstGeom prst="rect">
            <a:avLst/>
          </a:prstGeom>
        </p:spPr>
      </p:pic>
      <p:pic>
        <p:nvPicPr>
          <p:cNvPr id="20" name="صورة 19">
            <a:extLst>
              <a:ext uri="{FF2B5EF4-FFF2-40B4-BE49-F238E27FC236}">
                <a16:creationId xmlns:a16="http://schemas.microsoft.com/office/drawing/2014/main" id="{62BDA3EE-BA89-4966-234B-234DF0BA4510}"/>
              </a:ext>
            </a:extLst>
          </p:cNvPr>
          <p:cNvPicPr>
            <a:picLocks noChangeAspect="1"/>
          </p:cNvPicPr>
          <p:nvPr/>
        </p:nvPicPr>
        <p:blipFill>
          <a:blip r:embed="rId9"/>
          <a:stretch>
            <a:fillRect/>
          </a:stretch>
        </p:blipFill>
        <p:spPr>
          <a:xfrm>
            <a:off x="6390980" y="5907499"/>
            <a:ext cx="917204" cy="407167"/>
          </a:xfrm>
          <a:prstGeom prst="rect">
            <a:avLst/>
          </a:prstGeom>
        </p:spPr>
      </p:pic>
      <p:pic>
        <p:nvPicPr>
          <p:cNvPr id="21" name="صورة 20">
            <a:extLst>
              <a:ext uri="{FF2B5EF4-FFF2-40B4-BE49-F238E27FC236}">
                <a16:creationId xmlns:a16="http://schemas.microsoft.com/office/drawing/2014/main" id="{D2CBD384-7E22-A3D4-4E22-7228361E7495}"/>
              </a:ext>
            </a:extLst>
          </p:cNvPr>
          <p:cNvPicPr>
            <a:picLocks noChangeAspect="1"/>
          </p:cNvPicPr>
          <p:nvPr/>
        </p:nvPicPr>
        <p:blipFill>
          <a:blip r:embed="rId10"/>
          <a:stretch>
            <a:fillRect/>
          </a:stretch>
        </p:blipFill>
        <p:spPr>
          <a:xfrm>
            <a:off x="7299993" y="5989873"/>
            <a:ext cx="765262" cy="165785"/>
          </a:xfrm>
          <a:prstGeom prst="rect">
            <a:avLst/>
          </a:prstGeom>
        </p:spPr>
      </p:pic>
      <p:pic>
        <p:nvPicPr>
          <p:cNvPr id="22" name="صورة 21">
            <a:extLst>
              <a:ext uri="{FF2B5EF4-FFF2-40B4-BE49-F238E27FC236}">
                <a16:creationId xmlns:a16="http://schemas.microsoft.com/office/drawing/2014/main" id="{65A24B8D-0CF5-2ED3-10CC-3FE859D403A7}"/>
              </a:ext>
            </a:extLst>
          </p:cNvPr>
          <p:cNvPicPr>
            <a:picLocks noChangeAspect="1"/>
          </p:cNvPicPr>
          <p:nvPr/>
        </p:nvPicPr>
        <p:blipFill>
          <a:blip r:embed="rId11"/>
          <a:stretch>
            <a:fillRect/>
          </a:stretch>
        </p:blipFill>
        <p:spPr>
          <a:xfrm>
            <a:off x="8808806" y="4745488"/>
            <a:ext cx="558031" cy="558031"/>
          </a:xfrm>
          <a:prstGeom prst="rect">
            <a:avLst/>
          </a:prstGeom>
        </p:spPr>
      </p:pic>
      <p:pic>
        <p:nvPicPr>
          <p:cNvPr id="23" name="صورة 22">
            <a:extLst>
              <a:ext uri="{FF2B5EF4-FFF2-40B4-BE49-F238E27FC236}">
                <a16:creationId xmlns:a16="http://schemas.microsoft.com/office/drawing/2014/main" id="{F714C1B3-46F3-2A81-C938-A8555D140027}"/>
              </a:ext>
            </a:extLst>
          </p:cNvPr>
          <p:cNvPicPr>
            <a:picLocks noChangeAspect="1"/>
          </p:cNvPicPr>
          <p:nvPr/>
        </p:nvPicPr>
        <p:blipFill>
          <a:blip r:embed="rId12"/>
          <a:stretch>
            <a:fillRect/>
          </a:stretch>
        </p:blipFill>
        <p:spPr>
          <a:xfrm>
            <a:off x="9488251" y="4902192"/>
            <a:ext cx="1774755" cy="244621"/>
          </a:xfrm>
          <a:prstGeom prst="rect">
            <a:avLst/>
          </a:prstGeom>
        </p:spPr>
      </p:pic>
      <p:pic>
        <p:nvPicPr>
          <p:cNvPr id="24" name="صورة 23">
            <a:extLst>
              <a:ext uri="{FF2B5EF4-FFF2-40B4-BE49-F238E27FC236}">
                <a16:creationId xmlns:a16="http://schemas.microsoft.com/office/drawing/2014/main" id="{1685BC74-B157-7DA5-3EB4-A0BC0EEBBB00}"/>
              </a:ext>
            </a:extLst>
          </p:cNvPr>
          <p:cNvPicPr>
            <a:picLocks noChangeAspect="1"/>
          </p:cNvPicPr>
          <p:nvPr/>
        </p:nvPicPr>
        <p:blipFill>
          <a:blip r:embed="rId13"/>
          <a:stretch>
            <a:fillRect/>
          </a:stretch>
        </p:blipFill>
        <p:spPr>
          <a:xfrm>
            <a:off x="8927140" y="5478870"/>
            <a:ext cx="439697" cy="439697"/>
          </a:xfrm>
          <a:prstGeom prst="rect">
            <a:avLst/>
          </a:prstGeom>
        </p:spPr>
      </p:pic>
      <p:pic>
        <p:nvPicPr>
          <p:cNvPr id="25" name="صورة 24">
            <a:extLst>
              <a:ext uri="{FF2B5EF4-FFF2-40B4-BE49-F238E27FC236}">
                <a16:creationId xmlns:a16="http://schemas.microsoft.com/office/drawing/2014/main" id="{8E28430F-E175-22FD-8399-3BA85927E32A}"/>
              </a:ext>
            </a:extLst>
          </p:cNvPr>
          <p:cNvPicPr>
            <a:picLocks noChangeAspect="1"/>
          </p:cNvPicPr>
          <p:nvPr/>
        </p:nvPicPr>
        <p:blipFill>
          <a:blip r:embed="rId14"/>
          <a:stretch>
            <a:fillRect/>
          </a:stretch>
        </p:blipFill>
        <p:spPr>
          <a:xfrm>
            <a:off x="9580459" y="5568718"/>
            <a:ext cx="1203076" cy="191438"/>
          </a:xfrm>
          <a:prstGeom prst="rect">
            <a:avLst/>
          </a:prstGeom>
        </p:spPr>
      </p:pic>
      <p:sp>
        <p:nvSpPr>
          <p:cNvPr id="26" name="مربع نص 25">
            <a:extLst>
              <a:ext uri="{FF2B5EF4-FFF2-40B4-BE49-F238E27FC236}">
                <a16:creationId xmlns:a16="http://schemas.microsoft.com/office/drawing/2014/main" id="{2D7A6588-6582-F26F-65B7-5C0DBB807926}"/>
              </a:ext>
            </a:extLst>
          </p:cNvPr>
          <p:cNvSpPr txBox="1"/>
          <p:nvPr/>
        </p:nvSpPr>
        <p:spPr>
          <a:xfrm>
            <a:off x="6096000" y="1613647"/>
            <a:ext cx="2175073" cy="1021565"/>
          </a:xfrm>
          <a:prstGeom prst="rect">
            <a:avLst/>
          </a:prstGeom>
          <a:solidFill>
            <a:schemeClr val="bg1"/>
          </a:solidFill>
        </p:spPr>
        <p:txBody>
          <a:bodyPr wrap="square" rtlCol="1">
            <a:spAutoFit/>
          </a:bodyPr>
          <a:lstStyle/>
          <a:p>
            <a:endParaRPr lang="ar-KW" dirty="0"/>
          </a:p>
        </p:txBody>
      </p:sp>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a:xfrm>
            <a:off x="6250194" y="3135843"/>
            <a:ext cx="5941806" cy="651448"/>
          </a:xfrm>
        </p:spPr>
        <p:txBody>
          <a:bodyPr/>
          <a:lstStyle/>
          <a:p>
            <a:r>
              <a:rPr lang="ar-KW" dirty="0"/>
              <a:t>شكرا لحسن استماعكم</a:t>
            </a:r>
            <a:endParaRPr lang="en-US" dirty="0"/>
          </a:p>
        </p:txBody>
      </p:sp>
    </p:spTree>
    <p:extLst>
      <p:ext uri="{BB962C8B-B14F-4D97-AF65-F5344CB8AC3E}">
        <p14:creationId xmlns:p14="http://schemas.microsoft.com/office/powerpoint/2010/main" val="292880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4">
            <a:extLst>
              <a:ext uri="{FF2B5EF4-FFF2-40B4-BE49-F238E27FC236}">
                <a16:creationId xmlns:a16="http://schemas.microsoft.com/office/drawing/2014/main" id="{9F708B8F-235A-1604-89E2-9CEA73256F3A}"/>
              </a:ext>
            </a:extLst>
          </p:cNvPr>
          <p:cNvSpPr>
            <a:spLocks noChangeArrowheads="1"/>
          </p:cNvSpPr>
          <p:nvPr/>
        </p:nvSpPr>
        <p:spPr bwMode="auto">
          <a:xfrm>
            <a:off x="9029719" y="1094610"/>
            <a:ext cx="1633537" cy="4762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a:p>
        </p:txBody>
      </p:sp>
      <p:sp>
        <p:nvSpPr>
          <p:cNvPr id="108550" name="Rectangle 5">
            <a:extLst>
              <a:ext uri="{FF2B5EF4-FFF2-40B4-BE49-F238E27FC236}">
                <a16:creationId xmlns:a16="http://schemas.microsoft.com/office/drawing/2014/main" id="{ABC9555F-1E7D-1CEF-812C-5B5B71BFAD0D}"/>
              </a:ext>
            </a:extLst>
          </p:cNvPr>
          <p:cNvSpPr>
            <a:spLocks noChangeArrowheads="1"/>
          </p:cNvSpPr>
          <p:nvPr/>
        </p:nvSpPr>
        <p:spPr bwMode="auto">
          <a:xfrm>
            <a:off x="4357688" y="2400300"/>
            <a:ext cx="16335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a:p>
        </p:txBody>
      </p:sp>
      <p:sp>
        <p:nvSpPr>
          <p:cNvPr id="108552" name="Freeform 7">
            <a:extLst>
              <a:ext uri="{FF2B5EF4-FFF2-40B4-BE49-F238E27FC236}">
                <a16:creationId xmlns:a16="http://schemas.microsoft.com/office/drawing/2014/main" id="{36F3DA59-B7DA-A690-9AC3-6E3E84A9398C}"/>
              </a:ext>
            </a:extLst>
          </p:cNvPr>
          <p:cNvSpPr>
            <a:spLocks/>
          </p:cNvSpPr>
          <p:nvPr/>
        </p:nvSpPr>
        <p:spPr bwMode="auto">
          <a:xfrm>
            <a:off x="3997325" y="2173288"/>
            <a:ext cx="403225" cy="928687"/>
          </a:xfrm>
          <a:custGeom>
            <a:avLst/>
            <a:gdLst>
              <a:gd name="T0" fmla="*/ 0 w 319"/>
              <a:gd name="T1" fmla="*/ 464623 h 734"/>
              <a:gd name="T2" fmla="*/ 403855 w 319"/>
              <a:gd name="T3" fmla="*/ 929245 h 734"/>
              <a:gd name="T4" fmla="*/ 403855 w 319"/>
              <a:gd name="T5" fmla="*/ 464623 h 734"/>
              <a:gd name="T6" fmla="*/ 403855 w 319"/>
              <a:gd name="T7" fmla="*/ 0 h 734"/>
              <a:gd name="T8" fmla="*/ 0 w 319"/>
              <a:gd name="T9" fmla="*/ 464623 h 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734">
                <a:moveTo>
                  <a:pt x="0" y="367"/>
                </a:moveTo>
                <a:lnTo>
                  <a:pt x="319" y="734"/>
                </a:lnTo>
                <a:lnTo>
                  <a:pt x="319" y="367"/>
                </a:lnTo>
                <a:lnTo>
                  <a:pt x="319" y="0"/>
                </a:lnTo>
                <a:lnTo>
                  <a:pt x="0" y="3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53" name="Oval 8">
            <a:extLst>
              <a:ext uri="{FF2B5EF4-FFF2-40B4-BE49-F238E27FC236}">
                <a16:creationId xmlns:a16="http://schemas.microsoft.com/office/drawing/2014/main" id="{55890BD2-95D0-18A5-550F-D7EA6405FDA0}"/>
              </a:ext>
            </a:extLst>
          </p:cNvPr>
          <p:cNvSpPr>
            <a:spLocks noChangeArrowheads="1"/>
          </p:cNvSpPr>
          <p:nvPr/>
        </p:nvSpPr>
        <p:spPr bwMode="auto">
          <a:xfrm>
            <a:off x="10439419" y="745804"/>
            <a:ext cx="1168400" cy="117316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sz="1000" dirty="0">
              <a:solidFill>
                <a:schemeClr val="bg1"/>
              </a:solidFill>
            </a:endParaRPr>
          </a:p>
          <a:p>
            <a:pPr eaLnBrk="1" hangingPunct="1"/>
            <a:r>
              <a:rPr lang="ar-KW" altLang="ar-KW" dirty="0">
                <a:solidFill>
                  <a:schemeClr val="bg1"/>
                </a:solidFill>
                <a:cs typeface="PT Bold Heading" panose="02010400000000000000" pitchFamily="2" charset="-78"/>
              </a:rPr>
              <a:t>رؤيتنا</a:t>
            </a:r>
            <a:endParaRPr lang="en-US" altLang="ar-KW" dirty="0">
              <a:solidFill>
                <a:schemeClr val="bg1"/>
              </a:solidFill>
              <a:cs typeface="PT Bold Heading" panose="02010400000000000000" pitchFamily="2" charset="-78"/>
            </a:endParaRPr>
          </a:p>
        </p:txBody>
      </p:sp>
      <p:sp>
        <p:nvSpPr>
          <p:cNvPr id="108554" name="Rectangle 9">
            <a:extLst>
              <a:ext uri="{FF2B5EF4-FFF2-40B4-BE49-F238E27FC236}">
                <a16:creationId xmlns:a16="http://schemas.microsoft.com/office/drawing/2014/main" id="{C85D60DE-22EB-F244-9BFF-0BA7A8A5A96D}"/>
              </a:ext>
            </a:extLst>
          </p:cNvPr>
          <p:cNvSpPr>
            <a:spLocks noChangeArrowheads="1"/>
          </p:cNvSpPr>
          <p:nvPr/>
        </p:nvSpPr>
        <p:spPr bwMode="auto">
          <a:xfrm>
            <a:off x="1199681" y="2423315"/>
            <a:ext cx="1206500" cy="4762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a:p>
        </p:txBody>
      </p:sp>
      <p:sp>
        <p:nvSpPr>
          <p:cNvPr id="108555" name="Rectangle 10">
            <a:extLst>
              <a:ext uri="{FF2B5EF4-FFF2-40B4-BE49-F238E27FC236}">
                <a16:creationId xmlns:a16="http://schemas.microsoft.com/office/drawing/2014/main" id="{A79624EF-0797-DF71-CF51-7D38078FD89E}"/>
              </a:ext>
            </a:extLst>
          </p:cNvPr>
          <p:cNvSpPr>
            <a:spLocks noChangeArrowheads="1"/>
          </p:cNvSpPr>
          <p:nvPr/>
        </p:nvSpPr>
        <p:spPr bwMode="auto">
          <a:xfrm>
            <a:off x="5910263" y="3463925"/>
            <a:ext cx="1206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a:p>
        </p:txBody>
      </p:sp>
      <p:sp>
        <p:nvSpPr>
          <p:cNvPr id="108557" name="Freeform 12">
            <a:extLst>
              <a:ext uri="{FF2B5EF4-FFF2-40B4-BE49-F238E27FC236}">
                <a16:creationId xmlns:a16="http://schemas.microsoft.com/office/drawing/2014/main" id="{C58A43C7-2EA3-2FB4-30EA-81BE000DB9B7}"/>
              </a:ext>
            </a:extLst>
          </p:cNvPr>
          <p:cNvSpPr>
            <a:spLocks/>
          </p:cNvSpPr>
          <p:nvPr/>
        </p:nvSpPr>
        <p:spPr bwMode="auto">
          <a:xfrm>
            <a:off x="7072313" y="3238500"/>
            <a:ext cx="404812" cy="933450"/>
          </a:xfrm>
          <a:custGeom>
            <a:avLst/>
            <a:gdLst>
              <a:gd name="T0" fmla="*/ 403855 w 319"/>
              <a:gd name="T1" fmla="*/ 464622 h 738"/>
              <a:gd name="T2" fmla="*/ 0 w 319"/>
              <a:gd name="T3" fmla="*/ 934309 h 738"/>
              <a:gd name="T4" fmla="*/ 0 w 319"/>
              <a:gd name="T5" fmla="*/ 464622 h 738"/>
              <a:gd name="T6" fmla="*/ 0 w 319"/>
              <a:gd name="T7" fmla="*/ 0 h 738"/>
              <a:gd name="T8" fmla="*/ 403855 w 319"/>
              <a:gd name="T9" fmla="*/ 464622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738">
                <a:moveTo>
                  <a:pt x="319" y="367"/>
                </a:moveTo>
                <a:lnTo>
                  <a:pt x="0" y="738"/>
                </a:lnTo>
                <a:lnTo>
                  <a:pt x="0" y="367"/>
                </a:lnTo>
                <a:lnTo>
                  <a:pt x="0" y="0"/>
                </a:lnTo>
                <a:lnTo>
                  <a:pt x="319" y="3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58" name="Oval 13">
            <a:extLst>
              <a:ext uri="{FF2B5EF4-FFF2-40B4-BE49-F238E27FC236}">
                <a16:creationId xmlns:a16="http://schemas.microsoft.com/office/drawing/2014/main" id="{065D6786-E334-1633-3BBD-0FCFD504D375}"/>
              </a:ext>
            </a:extLst>
          </p:cNvPr>
          <p:cNvSpPr>
            <a:spLocks noChangeArrowheads="1"/>
          </p:cNvSpPr>
          <p:nvPr/>
        </p:nvSpPr>
        <p:spPr bwMode="auto">
          <a:xfrm>
            <a:off x="313856" y="2080415"/>
            <a:ext cx="1166812" cy="11684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sz="1050" dirty="0"/>
          </a:p>
          <a:p>
            <a:pPr eaLnBrk="1" hangingPunct="1"/>
            <a:r>
              <a:rPr lang="ar-KW" altLang="ar-KW" dirty="0">
                <a:solidFill>
                  <a:schemeClr val="bg1"/>
                </a:solidFill>
                <a:cs typeface="PT Bold Heading" panose="02010400000000000000" pitchFamily="2" charset="-78"/>
              </a:rPr>
              <a:t>رسالتنا</a:t>
            </a:r>
            <a:endParaRPr lang="en-US" altLang="ar-KW" dirty="0">
              <a:solidFill>
                <a:schemeClr val="bg1"/>
              </a:solidFill>
              <a:cs typeface="PT Bold Heading" panose="02010400000000000000" pitchFamily="2" charset="-78"/>
            </a:endParaRPr>
          </a:p>
        </p:txBody>
      </p:sp>
      <p:sp>
        <p:nvSpPr>
          <p:cNvPr id="108560" name="Rectangle 15">
            <a:extLst>
              <a:ext uri="{FF2B5EF4-FFF2-40B4-BE49-F238E27FC236}">
                <a16:creationId xmlns:a16="http://schemas.microsoft.com/office/drawing/2014/main" id="{8FABE403-EBB2-7F66-192F-97640AC5262E}"/>
              </a:ext>
            </a:extLst>
          </p:cNvPr>
          <p:cNvSpPr>
            <a:spLocks noChangeArrowheads="1"/>
          </p:cNvSpPr>
          <p:nvPr/>
        </p:nvSpPr>
        <p:spPr bwMode="auto">
          <a:xfrm>
            <a:off x="5910263" y="5597525"/>
            <a:ext cx="162242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a:p>
        </p:txBody>
      </p:sp>
      <p:sp>
        <p:nvSpPr>
          <p:cNvPr id="19" name="Rectangle 18">
            <a:extLst>
              <a:ext uri="{FF2B5EF4-FFF2-40B4-BE49-F238E27FC236}">
                <a16:creationId xmlns:a16="http://schemas.microsoft.com/office/drawing/2014/main" id="{DF6C07F8-681C-9001-FC56-7A66A35D8906}"/>
              </a:ext>
            </a:extLst>
          </p:cNvPr>
          <p:cNvSpPr>
            <a:spLocks noChangeArrowheads="1"/>
          </p:cNvSpPr>
          <p:nvPr/>
        </p:nvSpPr>
        <p:spPr bwMode="auto">
          <a:xfrm>
            <a:off x="9301051" y="3925981"/>
            <a:ext cx="1431925" cy="47625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8564" name="Rectangle 19">
            <a:extLst>
              <a:ext uri="{FF2B5EF4-FFF2-40B4-BE49-F238E27FC236}">
                <a16:creationId xmlns:a16="http://schemas.microsoft.com/office/drawing/2014/main" id="{71E76062-9623-2AD8-691A-AD3E050AEB80}"/>
              </a:ext>
            </a:extLst>
          </p:cNvPr>
          <p:cNvSpPr>
            <a:spLocks noChangeArrowheads="1"/>
          </p:cNvSpPr>
          <p:nvPr/>
        </p:nvSpPr>
        <p:spPr bwMode="auto">
          <a:xfrm>
            <a:off x="4559300" y="4527550"/>
            <a:ext cx="1431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en-US" altLang="ar-KW"/>
          </a:p>
        </p:txBody>
      </p:sp>
      <p:sp>
        <p:nvSpPr>
          <p:cNvPr id="108566" name="Freeform 21">
            <a:extLst>
              <a:ext uri="{FF2B5EF4-FFF2-40B4-BE49-F238E27FC236}">
                <a16:creationId xmlns:a16="http://schemas.microsoft.com/office/drawing/2014/main" id="{2811F4A4-A14D-C247-6D97-03BA50604F49}"/>
              </a:ext>
            </a:extLst>
          </p:cNvPr>
          <p:cNvSpPr>
            <a:spLocks/>
          </p:cNvSpPr>
          <p:nvPr/>
        </p:nvSpPr>
        <p:spPr bwMode="auto">
          <a:xfrm>
            <a:off x="4197350" y="4302125"/>
            <a:ext cx="404813" cy="935038"/>
          </a:xfrm>
          <a:custGeom>
            <a:avLst/>
            <a:gdLst>
              <a:gd name="T0" fmla="*/ 0 w 319"/>
              <a:gd name="T1" fmla="*/ 464622 h 739"/>
              <a:gd name="T2" fmla="*/ 403855 w 319"/>
              <a:gd name="T3" fmla="*/ 935575 h 739"/>
              <a:gd name="T4" fmla="*/ 403855 w 319"/>
              <a:gd name="T5" fmla="*/ 464622 h 739"/>
              <a:gd name="T6" fmla="*/ 403855 w 319"/>
              <a:gd name="T7" fmla="*/ 0 h 739"/>
              <a:gd name="T8" fmla="*/ 0 w 319"/>
              <a:gd name="T9" fmla="*/ 464622 h 7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739">
                <a:moveTo>
                  <a:pt x="0" y="367"/>
                </a:moveTo>
                <a:lnTo>
                  <a:pt x="319" y="739"/>
                </a:lnTo>
                <a:lnTo>
                  <a:pt x="319" y="367"/>
                </a:lnTo>
                <a:lnTo>
                  <a:pt x="319" y="0"/>
                </a:lnTo>
                <a:lnTo>
                  <a:pt x="0" y="3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67" name="Freeform 22">
            <a:extLst>
              <a:ext uri="{FF2B5EF4-FFF2-40B4-BE49-F238E27FC236}">
                <a16:creationId xmlns:a16="http://schemas.microsoft.com/office/drawing/2014/main" id="{BFFD4C83-8728-3C93-D798-C98A3851F2EF}"/>
              </a:ext>
            </a:extLst>
          </p:cNvPr>
          <p:cNvSpPr>
            <a:spLocks/>
          </p:cNvSpPr>
          <p:nvPr/>
        </p:nvSpPr>
        <p:spPr bwMode="auto">
          <a:xfrm>
            <a:off x="8669356" y="867598"/>
            <a:ext cx="403225" cy="928687"/>
          </a:xfrm>
          <a:custGeom>
            <a:avLst/>
            <a:gdLst>
              <a:gd name="T0" fmla="*/ 403855 w 319"/>
              <a:gd name="T1" fmla="*/ 0 h 734"/>
              <a:gd name="T2" fmla="*/ 0 w 319"/>
              <a:gd name="T3" fmla="*/ 464623 h 734"/>
              <a:gd name="T4" fmla="*/ 403855 w 319"/>
              <a:gd name="T5" fmla="*/ 929245 h 734"/>
              <a:gd name="T6" fmla="*/ 403855 w 319"/>
              <a:gd name="T7" fmla="*/ 703897 h 734"/>
              <a:gd name="T8" fmla="*/ 403855 w 319"/>
              <a:gd name="T9" fmla="*/ 464623 h 734"/>
              <a:gd name="T10" fmla="*/ 403855 w 319"/>
              <a:gd name="T11" fmla="*/ 226614 h 734"/>
              <a:gd name="T12" fmla="*/ 403855 w 319"/>
              <a:gd name="T13" fmla="*/ 0 h 7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734">
                <a:moveTo>
                  <a:pt x="319" y="0"/>
                </a:moveTo>
                <a:lnTo>
                  <a:pt x="0" y="367"/>
                </a:lnTo>
                <a:lnTo>
                  <a:pt x="319" y="734"/>
                </a:lnTo>
                <a:lnTo>
                  <a:pt x="319" y="556"/>
                </a:lnTo>
                <a:lnTo>
                  <a:pt x="319" y="367"/>
                </a:lnTo>
                <a:lnTo>
                  <a:pt x="319" y="179"/>
                </a:lnTo>
                <a:lnTo>
                  <a:pt x="31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68" name="Freeform 23">
            <a:extLst>
              <a:ext uri="{FF2B5EF4-FFF2-40B4-BE49-F238E27FC236}">
                <a16:creationId xmlns:a16="http://schemas.microsoft.com/office/drawing/2014/main" id="{FD731979-998D-DA33-162F-C2BB7B7C409C}"/>
              </a:ext>
            </a:extLst>
          </p:cNvPr>
          <p:cNvSpPr>
            <a:spLocks/>
          </p:cNvSpPr>
          <p:nvPr/>
        </p:nvSpPr>
        <p:spPr bwMode="auto">
          <a:xfrm>
            <a:off x="3997325" y="2173288"/>
            <a:ext cx="403225" cy="928687"/>
          </a:xfrm>
          <a:custGeom>
            <a:avLst/>
            <a:gdLst>
              <a:gd name="T0" fmla="*/ 403855 w 319"/>
              <a:gd name="T1" fmla="*/ 0 h 734"/>
              <a:gd name="T2" fmla="*/ 0 w 319"/>
              <a:gd name="T3" fmla="*/ 464623 h 734"/>
              <a:gd name="T4" fmla="*/ 403855 w 319"/>
              <a:gd name="T5" fmla="*/ 929245 h 734"/>
              <a:gd name="T6" fmla="*/ 403855 w 319"/>
              <a:gd name="T7" fmla="*/ 703897 h 734"/>
              <a:gd name="T8" fmla="*/ 403855 w 319"/>
              <a:gd name="T9" fmla="*/ 464623 h 734"/>
              <a:gd name="T10" fmla="*/ 403855 w 319"/>
              <a:gd name="T11" fmla="*/ 226614 h 734"/>
              <a:gd name="T12" fmla="*/ 403855 w 319"/>
              <a:gd name="T13" fmla="*/ 0 h 7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734">
                <a:moveTo>
                  <a:pt x="319" y="0"/>
                </a:moveTo>
                <a:lnTo>
                  <a:pt x="0" y="367"/>
                </a:lnTo>
                <a:lnTo>
                  <a:pt x="319" y="734"/>
                </a:lnTo>
                <a:lnTo>
                  <a:pt x="319" y="556"/>
                </a:lnTo>
                <a:lnTo>
                  <a:pt x="319" y="367"/>
                </a:lnTo>
                <a:lnTo>
                  <a:pt x="319" y="179"/>
                </a:lnTo>
                <a:lnTo>
                  <a:pt x="3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69" name="Freeform 24">
            <a:extLst>
              <a:ext uri="{FF2B5EF4-FFF2-40B4-BE49-F238E27FC236}">
                <a16:creationId xmlns:a16="http://schemas.microsoft.com/office/drawing/2014/main" id="{53A8300D-3B66-1DD4-AEA8-71A398E748C8}"/>
              </a:ext>
            </a:extLst>
          </p:cNvPr>
          <p:cNvSpPr>
            <a:spLocks/>
          </p:cNvSpPr>
          <p:nvPr/>
        </p:nvSpPr>
        <p:spPr bwMode="auto">
          <a:xfrm>
            <a:off x="2361731" y="2197890"/>
            <a:ext cx="404812" cy="933450"/>
          </a:xfrm>
          <a:custGeom>
            <a:avLst/>
            <a:gdLst>
              <a:gd name="T0" fmla="*/ 0 w 319"/>
              <a:gd name="T1" fmla="*/ 0 h 738"/>
              <a:gd name="T2" fmla="*/ 0 w 319"/>
              <a:gd name="T3" fmla="*/ 464622 h 738"/>
              <a:gd name="T4" fmla="*/ 0 w 319"/>
              <a:gd name="T5" fmla="*/ 934309 h 738"/>
              <a:gd name="T6" fmla="*/ 403855 w 319"/>
              <a:gd name="T7" fmla="*/ 464622 h 738"/>
              <a:gd name="T8" fmla="*/ 0 w 31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738">
                <a:moveTo>
                  <a:pt x="0" y="0"/>
                </a:moveTo>
                <a:lnTo>
                  <a:pt x="0" y="367"/>
                </a:lnTo>
                <a:lnTo>
                  <a:pt x="0" y="738"/>
                </a:lnTo>
                <a:lnTo>
                  <a:pt x="319" y="367"/>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70" name="Freeform 25">
            <a:extLst>
              <a:ext uri="{FF2B5EF4-FFF2-40B4-BE49-F238E27FC236}">
                <a16:creationId xmlns:a16="http://schemas.microsoft.com/office/drawing/2014/main" id="{FE54F818-DDBD-AD10-0294-AC955CEAEA88}"/>
              </a:ext>
            </a:extLst>
          </p:cNvPr>
          <p:cNvSpPr>
            <a:spLocks/>
          </p:cNvSpPr>
          <p:nvPr/>
        </p:nvSpPr>
        <p:spPr bwMode="auto">
          <a:xfrm>
            <a:off x="7072313" y="3238500"/>
            <a:ext cx="404812" cy="933450"/>
          </a:xfrm>
          <a:custGeom>
            <a:avLst/>
            <a:gdLst>
              <a:gd name="T0" fmla="*/ 0 w 319"/>
              <a:gd name="T1" fmla="*/ 0 h 738"/>
              <a:gd name="T2" fmla="*/ 0 w 319"/>
              <a:gd name="T3" fmla="*/ 464622 h 738"/>
              <a:gd name="T4" fmla="*/ 0 w 319"/>
              <a:gd name="T5" fmla="*/ 934309 h 738"/>
              <a:gd name="T6" fmla="*/ 403855 w 319"/>
              <a:gd name="T7" fmla="*/ 464622 h 738"/>
              <a:gd name="T8" fmla="*/ 0 w 31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738">
                <a:moveTo>
                  <a:pt x="0" y="0"/>
                </a:moveTo>
                <a:lnTo>
                  <a:pt x="0" y="367"/>
                </a:lnTo>
                <a:lnTo>
                  <a:pt x="0" y="738"/>
                </a:lnTo>
                <a:lnTo>
                  <a:pt x="319" y="36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72" name="Freeform 27">
            <a:extLst>
              <a:ext uri="{FF2B5EF4-FFF2-40B4-BE49-F238E27FC236}">
                <a16:creationId xmlns:a16="http://schemas.microsoft.com/office/drawing/2014/main" id="{A1E01977-A120-4665-7AFE-9D6D8F04E882}"/>
              </a:ext>
            </a:extLst>
          </p:cNvPr>
          <p:cNvSpPr>
            <a:spLocks/>
          </p:cNvSpPr>
          <p:nvPr/>
        </p:nvSpPr>
        <p:spPr bwMode="auto">
          <a:xfrm>
            <a:off x="7489825" y="5365750"/>
            <a:ext cx="403225" cy="935038"/>
          </a:xfrm>
          <a:custGeom>
            <a:avLst/>
            <a:gdLst>
              <a:gd name="T0" fmla="*/ 0 w 319"/>
              <a:gd name="T1" fmla="*/ 0 h 739"/>
              <a:gd name="T2" fmla="*/ 0 w 319"/>
              <a:gd name="T3" fmla="*/ 464622 h 739"/>
              <a:gd name="T4" fmla="*/ 0 w 319"/>
              <a:gd name="T5" fmla="*/ 935575 h 739"/>
              <a:gd name="T6" fmla="*/ 403855 w 319"/>
              <a:gd name="T7" fmla="*/ 464622 h 739"/>
              <a:gd name="T8" fmla="*/ 0 w 319"/>
              <a:gd name="T9" fmla="*/ 0 h 7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739">
                <a:moveTo>
                  <a:pt x="0" y="0"/>
                </a:moveTo>
                <a:lnTo>
                  <a:pt x="0" y="367"/>
                </a:lnTo>
                <a:lnTo>
                  <a:pt x="0" y="739"/>
                </a:lnTo>
                <a:lnTo>
                  <a:pt x="319" y="36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29" name="Freeform 28">
            <a:extLst>
              <a:ext uri="{FF2B5EF4-FFF2-40B4-BE49-F238E27FC236}">
                <a16:creationId xmlns:a16="http://schemas.microsoft.com/office/drawing/2014/main" id="{FA973D6D-AC1B-FF27-FE2C-566C0022697D}"/>
              </a:ext>
            </a:extLst>
          </p:cNvPr>
          <p:cNvSpPr>
            <a:spLocks/>
          </p:cNvSpPr>
          <p:nvPr/>
        </p:nvSpPr>
        <p:spPr bwMode="auto">
          <a:xfrm>
            <a:off x="8939101" y="3700556"/>
            <a:ext cx="404813" cy="935038"/>
          </a:xfrm>
          <a:custGeom>
            <a:avLst/>
            <a:gdLst>
              <a:gd name="T0" fmla="*/ 319 w 319"/>
              <a:gd name="T1" fmla="*/ 0 h 739"/>
              <a:gd name="T2" fmla="*/ 0 w 319"/>
              <a:gd name="T3" fmla="*/ 367 h 739"/>
              <a:gd name="T4" fmla="*/ 319 w 319"/>
              <a:gd name="T5" fmla="*/ 739 h 739"/>
              <a:gd name="T6" fmla="*/ 319 w 319"/>
              <a:gd name="T7" fmla="*/ 555 h 739"/>
              <a:gd name="T8" fmla="*/ 319 w 319"/>
              <a:gd name="T9" fmla="*/ 367 h 739"/>
              <a:gd name="T10" fmla="*/ 319 w 319"/>
              <a:gd name="T11" fmla="*/ 179 h 739"/>
              <a:gd name="T12" fmla="*/ 319 w 319"/>
              <a:gd name="T13" fmla="*/ 0 h 739"/>
            </a:gdLst>
            <a:ahLst/>
            <a:cxnLst>
              <a:cxn ang="0">
                <a:pos x="T0" y="T1"/>
              </a:cxn>
              <a:cxn ang="0">
                <a:pos x="T2" y="T3"/>
              </a:cxn>
              <a:cxn ang="0">
                <a:pos x="T4" y="T5"/>
              </a:cxn>
              <a:cxn ang="0">
                <a:pos x="T6" y="T7"/>
              </a:cxn>
              <a:cxn ang="0">
                <a:pos x="T8" y="T9"/>
              </a:cxn>
              <a:cxn ang="0">
                <a:pos x="T10" y="T11"/>
              </a:cxn>
              <a:cxn ang="0">
                <a:pos x="T12" y="T13"/>
              </a:cxn>
            </a:cxnLst>
            <a:rect l="0" t="0" r="r" b="b"/>
            <a:pathLst>
              <a:path w="319" h="739">
                <a:moveTo>
                  <a:pt x="319" y="0"/>
                </a:moveTo>
                <a:lnTo>
                  <a:pt x="0" y="367"/>
                </a:lnTo>
                <a:lnTo>
                  <a:pt x="319" y="739"/>
                </a:lnTo>
                <a:lnTo>
                  <a:pt x="319" y="555"/>
                </a:lnTo>
                <a:lnTo>
                  <a:pt x="319" y="367"/>
                </a:lnTo>
                <a:lnTo>
                  <a:pt x="319" y="179"/>
                </a:lnTo>
                <a:lnTo>
                  <a:pt x="319"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31" name="Oval 30">
            <a:extLst>
              <a:ext uri="{FF2B5EF4-FFF2-40B4-BE49-F238E27FC236}">
                <a16:creationId xmlns:a16="http://schemas.microsoft.com/office/drawing/2014/main" id="{9AB05BE2-CDC7-74C9-80AB-6C1E5E4E9D6C}"/>
              </a:ext>
            </a:extLst>
          </p:cNvPr>
          <p:cNvSpPr>
            <a:spLocks noChangeArrowheads="1"/>
          </p:cNvSpPr>
          <p:nvPr/>
        </p:nvSpPr>
        <p:spPr bwMode="auto">
          <a:xfrm>
            <a:off x="10164148" y="3540049"/>
            <a:ext cx="1449890" cy="1168400"/>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fontAlgn="auto" hangingPunct="1">
              <a:spcBef>
                <a:spcPts val="0"/>
              </a:spcBef>
              <a:spcAft>
                <a:spcPts val="0"/>
              </a:spcAft>
              <a:defRPr/>
            </a:pPr>
            <a:endParaRPr lang="en-US" sz="1050" dirty="0">
              <a:solidFill>
                <a:schemeClr val="bg1"/>
              </a:solidFill>
              <a:latin typeface="Lato Light" panose="020F0502020204030203" pitchFamily="34" charset="0"/>
              <a:cs typeface="PT Bold Heading" panose="02010400000000000000" pitchFamily="2" charset="-78"/>
            </a:endParaRPr>
          </a:p>
          <a:p>
            <a:pPr algn="ctr" eaLnBrk="1" fontAlgn="auto" hangingPunct="1">
              <a:spcBef>
                <a:spcPts val="0"/>
              </a:spcBef>
              <a:spcAft>
                <a:spcPts val="0"/>
              </a:spcAft>
              <a:defRPr/>
            </a:pPr>
            <a:r>
              <a:rPr lang="ar-KW" sz="1400" dirty="0">
                <a:solidFill>
                  <a:schemeClr val="bg1"/>
                </a:solidFill>
                <a:latin typeface="Lato Light" panose="020F0502020204030203" pitchFamily="34" charset="0"/>
                <a:cs typeface="PT Bold Heading" panose="02010400000000000000" pitchFamily="2" charset="-78"/>
              </a:rPr>
              <a:t>اهدافنا الاستراتيجية</a:t>
            </a:r>
            <a:endParaRPr lang="en-US" sz="1400" dirty="0">
              <a:solidFill>
                <a:schemeClr val="bg1"/>
              </a:solidFill>
              <a:latin typeface="Lato Light" panose="020F0502020204030203" pitchFamily="34" charset="0"/>
              <a:cs typeface="PT Bold Heading" panose="02010400000000000000" pitchFamily="2" charset="-78"/>
            </a:endParaRPr>
          </a:p>
        </p:txBody>
      </p:sp>
      <p:sp>
        <p:nvSpPr>
          <p:cNvPr id="108576" name="Freeform 31">
            <a:extLst>
              <a:ext uri="{FF2B5EF4-FFF2-40B4-BE49-F238E27FC236}">
                <a16:creationId xmlns:a16="http://schemas.microsoft.com/office/drawing/2014/main" id="{7FBAECF4-BE44-7D72-DE07-AA05F7AE624B}"/>
              </a:ext>
            </a:extLst>
          </p:cNvPr>
          <p:cNvSpPr>
            <a:spLocks/>
          </p:cNvSpPr>
          <p:nvPr/>
        </p:nvSpPr>
        <p:spPr bwMode="auto">
          <a:xfrm>
            <a:off x="5965825" y="4283075"/>
            <a:ext cx="912813" cy="1069975"/>
          </a:xfrm>
          <a:custGeom>
            <a:avLst/>
            <a:gdLst>
              <a:gd name="T0" fmla="*/ 648465 w 149"/>
              <a:gd name="T1" fmla="*/ 0 h 175"/>
              <a:gd name="T2" fmla="*/ 905403 w 149"/>
              <a:gd name="T3" fmla="*/ 483497 h 175"/>
              <a:gd name="T4" fmla="*/ 324232 w 149"/>
              <a:gd name="T5" fmla="*/ 1071037 h 175"/>
              <a:gd name="T6" fmla="*/ 0 w 149"/>
              <a:gd name="T7" fmla="*/ 973114 h 175"/>
              <a:gd name="T8" fmla="*/ 324232 w 149"/>
              <a:gd name="T9" fmla="*/ 1071037 h 175"/>
              <a:gd name="T10" fmla="*/ 911521 w 149"/>
              <a:gd name="T11" fmla="*/ 489617 h 175"/>
              <a:gd name="T12" fmla="*/ 648465 w 149"/>
              <a:gd name="T13" fmla="*/ 0 h 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 h="175">
                <a:moveTo>
                  <a:pt x="106" y="0"/>
                </a:moveTo>
                <a:cubicBezTo>
                  <a:pt x="132" y="17"/>
                  <a:pt x="148" y="46"/>
                  <a:pt x="148" y="79"/>
                </a:cubicBezTo>
                <a:cubicBezTo>
                  <a:pt x="148" y="132"/>
                  <a:pt x="106" y="175"/>
                  <a:pt x="53" y="175"/>
                </a:cubicBezTo>
                <a:cubicBezTo>
                  <a:pt x="33" y="175"/>
                  <a:pt x="15" y="169"/>
                  <a:pt x="0" y="159"/>
                </a:cubicBezTo>
                <a:cubicBezTo>
                  <a:pt x="15" y="169"/>
                  <a:pt x="33" y="175"/>
                  <a:pt x="53" y="175"/>
                </a:cubicBezTo>
                <a:cubicBezTo>
                  <a:pt x="106" y="175"/>
                  <a:pt x="149" y="132"/>
                  <a:pt x="149" y="80"/>
                </a:cubicBezTo>
                <a:cubicBezTo>
                  <a:pt x="149" y="46"/>
                  <a:pt x="132" y="17"/>
                  <a:pt x="106" y="0"/>
                </a:cubicBezTo>
              </a:path>
            </a:pathLst>
          </a:custGeom>
          <a:solidFill>
            <a:srgbClr val="DBDB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08592" name="Rectangle 38">
            <a:extLst>
              <a:ext uri="{FF2B5EF4-FFF2-40B4-BE49-F238E27FC236}">
                <a16:creationId xmlns:a16="http://schemas.microsoft.com/office/drawing/2014/main" id="{FA25D80D-3A5C-1DF0-33D7-F2B8B70B410A}"/>
              </a:ext>
            </a:extLst>
          </p:cNvPr>
          <p:cNvSpPr>
            <a:spLocks noChangeArrowheads="1"/>
          </p:cNvSpPr>
          <p:nvPr/>
        </p:nvSpPr>
        <p:spPr bwMode="auto">
          <a:xfrm>
            <a:off x="267190" y="988375"/>
            <a:ext cx="8180995" cy="67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just" rtl="1">
              <a:lnSpc>
                <a:spcPts val="2175"/>
              </a:lnSpc>
            </a:pPr>
            <a:r>
              <a:rPr lang="ar-SA" sz="2400" dirty="0">
                <a:solidFill>
                  <a:srgbClr val="7030A0"/>
                </a:solidFill>
                <a:effectLst/>
                <a:latin typeface="Arial" panose="020B0604020202020204" pitchFamily="34" charset="0"/>
                <a:ea typeface="Times New Roman" panose="02020603050405020304" pitchFamily="18" charset="0"/>
                <a:cs typeface="Mohammad Bold Normal" pitchFamily="2" charset="-78"/>
              </a:rPr>
              <a:t>العمل المميز لإسعاد مريض السرطان ومساعدته لإحداث التغير الإيجابي في حياته واستثمار الطاقات البشرية من المتعافين من مرض السرطان</a:t>
            </a:r>
            <a:r>
              <a:rPr lang="en-US" sz="2400" dirty="0">
                <a:solidFill>
                  <a:srgbClr val="7030A0"/>
                </a:solidFill>
                <a:effectLst/>
                <a:latin typeface="Arial" panose="020B0604020202020204" pitchFamily="34" charset="0"/>
                <a:ea typeface="Times New Roman" panose="02020603050405020304" pitchFamily="18" charset="0"/>
                <a:cs typeface="Mohammad Bold Normal" pitchFamily="2" charset="-78"/>
              </a:rPr>
              <a:t> .</a:t>
            </a:r>
            <a:endParaRPr lang="en-US" sz="2400" dirty="0">
              <a:solidFill>
                <a:srgbClr val="7030A0"/>
              </a:solidFill>
              <a:effectLst/>
              <a:latin typeface="Times New Roman" panose="02020603050405020304" pitchFamily="18" charset="0"/>
              <a:ea typeface="Times New Roman" panose="02020603050405020304" pitchFamily="18" charset="0"/>
            </a:endParaRPr>
          </a:p>
        </p:txBody>
      </p:sp>
      <p:sp>
        <p:nvSpPr>
          <p:cNvPr id="108590" name="Rectangle 41">
            <a:extLst>
              <a:ext uri="{FF2B5EF4-FFF2-40B4-BE49-F238E27FC236}">
                <a16:creationId xmlns:a16="http://schemas.microsoft.com/office/drawing/2014/main" id="{2BA8C8C8-ACC8-A642-DF01-E283246A29C2}"/>
              </a:ext>
            </a:extLst>
          </p:cNvPr>
          <p:cNvSpPr>
            <a:spLocks noChangeArrowheads="1"/>
          </p:cNvSpPr>
          <p:nvPr/>
        </p:nvSpPr>
        <p:spPr bwMode="auto">
          <a:xfrm>
            <a:off x="2766543" y="2330502"/>
            <a:ext cx="9425457" cy="67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just" rtl="1">
              <a:lnSpc>
                <a:spcPts val="2175"/>
              </a:lnSpc>
            </a:pPr>
            <a:r>
              <a:rPr lang="ar-SA" sz="2400" dirty="0">
                <a:solidFill>
                  <a:srgbClr val="265580"/>
                </a:solidFill>
                <a:latin typeface="Arial" panose="020B0604020202020204" pitchFamily="34" charset="0"/>
                <a:cs typeface="Mohammad Bold Normal" pitchFamily="2" charset="-78"/>
              </a:rPr>
              <a:t>مؤسسة خيرية متخصصة في خدمة مرضى السرطان تقدم الدعم الإيجابي النفسي والاجتماعي وكذلك المادي وتوفر العلاج باهظ الثمن وسد احتياجات أسر مرضى السرطان</a:t>
            </a:r>
            <a:r>
              <a:rPr lang="en-US" sz="2400" dirty="0">
                <a:solidFill>
                  <a:srgbClr val="265580"/>
                </a:solidFill>
                <a:latin typeface="Arial" panose="020B0604020202020204" pitchFamily="34" charset="0"/>
                <a:cs typeface="Mohammad Bold Normal" pitchFamily="2" charset="-78"/>
              </a:rPr>
              <a:t> </a:t>
            </a:r>
            <a:endParaRPr lang="en-US" sz="2400" dirty="0">
              <a:solidFill>
                <a:srgbClr val="265580"/>
              </a:solidFill>
              <a:effectLst/>
              <a:latin typeface="Times New Roman" panose="02020603050405020304" pitchFamily="18" charset="0"/>
              <a:ea typeface="Times New Roman" panose="02020603050405020304" pitchFamily="18" charset="0"/>
            </a:endParaRPr>
          </a:p>
        </p:txBody>
      </p:sp>
      <p:sp>
        <p:nvSpPr>
          <p:cNvPr id="108586" name="Rectangle 47">
            <a:extLst>
              <a:ext uri="{FF2B5EF4-FFF2-40B4-BE49-F238E27FC236}">
                <a16:creationId xmlns:a16="http://schemas.microsoft.com/office/drawing/2014/main" id="{4AE9BDB3-521E-9560-8F95-68916EA68EA9}"/>
              </a:ext>
            </a:extLst>
          </p:cNvPr>
          <p:cNvSpPr>
            <a:spLocks noChangeArrowheads="1"/>
          </p:cNvSpPr>
          <p:nvPr/>
        </p:nvSpPr>
        <p:spPr bwMode="auto">
          <a:xfrm>
            <a:off x="28838" y="3825238"/>
            <a:ext cx="8870968"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marL="342900" indent="-342900" algn="just" rtl="1">
              <a:lnSpc>
                <a:spcPct val="150000"/>
              </a:lnSpc>
              <a:buFont typeface="Arial" panose="020B0604020202020204" pitchFamily="34" charset="0"/>
              <a:buChar char="•"/>
            </a:pPr>
            <a:r>
              <a:rPr lang="en-US" sz="2000" dirty="0">
                <a:solidFill>
                  <a:srgbClr val="006666"/>
                </a:solidFill>
                <a:effectLst/>
                <a:latin typeface="Arial" panose="020B0604020202020204" pitchFamily="34" charset="0"/>
                <a:ea typeface="Times New Roman" panose="02020603050405020304" pitchFamily="18" charset="0"/>
                <a:cs typeface="Mohammad Bold Normal" pitchFamily="2" charset="-78"/>
              </a:rPr>
              <a:t> </a:t>
            </a:r>
            <a:r>
              <a:rPr lang="ar-SA" sz="2000" dirty="0">
                <a:solidFill>
                  <a:srgbClr val="006666"/>
                </a:solidFill>
                <a:effectLst/>
                <a:latin typeface="Arial" panose="020B0604020202020204" pitchFamily="34" charset="0"/>
                <a:ea typeface="Times New Roman" panose="02020603050405020304" pitchFamily="18" charset="0"/>
                <a:cs typeface="Mohammad Bold Normal" pitchFamily="2" charset="-78"/>
              </a:rPr>
              <a:t>نجعل المريض ينسى الالم ويعيش التفاؤل بالتخفيف عنه من الضغوط النفسية والاجتماعية التي يواجها</a:t>
            </a:r>
            <a:r>
              <a:rPr lang="en-US" sz="2000" dirty="0">
                <a:solidFill>
                  <a:srgbClr val="006666"/>
                </a:solidFill>
                <a:effectLst/>
                <a:latin typeface="Arial" panose="020B0604020202020204" pitchFamily="34" charset="0"/>
                <a:ea typeface="Times New Roman" panose="02020603050405020304" pitchFamily="18" charset="0"/>
                <a:cs typeface="Mohammad Bold Normal" pitchFamily="2" charset="-78"/>
              </a:rPr>
              <a:t> .</a:t>
            </a:r>
            <a:endParaRPr lang="en-US" sz="2000" dirty="0">
              <a:solidFill>
                <a:srgbClr val="006666"/>
              </a:solidFill>
              <a:effectLst/>
              <a:latin typeface="Times New Roman" panose="02020603050405020304" pitchFamily="18" charset="0"/>
              <a:ea typeface="Times New Roman" panose="02020603050405020304" pitchFamily="18" charset="0"/>
            </a:endParaRPr>
          </a:p>
          <a:p>
            <a:pPr marL="342900" indent="-342900" algn="just" rtl="1">
              <a:lnSpc>
                <a:spcPct val="150000"/>
              </a:lnSpc>
              <a:buFont typeface="Arial" panose="020B0604020202020204" pitchFamily="34" charset="0"/>
              <a:buChar char="•"/>
            </a:pPr>
            <a:r>
              <a:rPr lang="ar-SA" sz="2000" dirty="0">
                <a:solidFill>
                  <a:srgbClr val="006666"/>
                </a:solidFill>
                <a:effectLst/>
                <a:latin typeface="Arial" panose="020B0604020202020204" pitchFamily="34" charset="0"/>
                <a:ea typeface="Times New Roman" panose="02020603050405020304" pitchFamily="18" charset="0"/>
                <a:cs typeface="Mohammad Bold Normal" pitchFamily="2" charset="-78"/>
              </a:rPr>
              <a:t>استثمار الطاقات البشرية من مرضى السرطان وممن عافاهم الله مما يخفف عنهم معاناتهم</a:t>
            </a:r>
            <a:r>
              <a:rPr lang="en-US" sz="2000" dirty="0">
                <a:solidFill>
                  <a:srgbClr val="006666"/>
                </a:solidFill>
                <a:effectLst/>
                <a:latin typeface="Arial" panose="020B0604020202020204" pitchFamily="34" charset="0"/>
                <a:ea typeface="Times New Roman" panose="02020603050405020304" pitchFamily="18" charset="0"/>
                <a:cs typeface="Mohammad Bold Normal" pitchFamily="2" charset="-78"/>
              </a:rPr>
              <a:t>.•</a:t>
            </a:r>
          </a:p>
          <a:p>
            <a:pPr marL="342900" indent="-342900" algn="just" rtl="1">
              <a:lnSpc>
                <a:spcPct val="150000"/>
              </a:lnSpc>
              <a:buFont typeface="Arial" panose="020B0604020202020204" pitchFamily="34" charset="0"/>
              <a:buChar char="•"/>
            </a:pPr>
            <a:r>
              <a:rPr lang="en-US" sz="2000" dirty="0">
                <a:solidFill>
                  <a:srgbClr val="006666"/>
                </a:solidFill>
                <a:effectLst/>
                <a:latin typeface="Arial" panose="020B0604020202020204" pitchFamily="34" charset="0"/>
                <a:ea typeface="Times New Roman" panose="02020603050405020304" pitchFamily="18" charset="0"/>
                <a:cs typeface="Mohammad Bold Normal" pitchFamily="2" charset="-78"/>
              </a:rPr>
              <a:t> </a:t>
            </a:r>
            <a:r>
              <a:rPr lang="en-US" sz="2000" dirty="0">
                <a:solidFill>
                  <a:srgbClr val="006666"/>
                </a:solidFill>
                <a:effectLst/>
                <a:latin typeface="Mohammad Bold Normal" pitchFamily="2" charset="-78"/>
                <a:ea typeface="Times New Roman" panose="02020603050405020304" pitchFamily="18" charset="0"/>
              </a:rPr>
              <a:t> </a:t>
            </a:r>
            <a:r>
              <a:rPr lang="ar-SA" sz="2000" dirty="0">
                <a:solidFill>
                  <a:srgbClr val="006666"/>
                </a:solidFill>
                <a:effectLst/>
                <a:latin typeface="Arial" panose="020B0604020202020204" pitchFamily="34" charset="0"/>
                <a:ea typeface="Times New Roman" panose="02020603050405020304" pitchFamily="18" charset="0"/>
                <a:cs typeface="Mohammad Bold Normal" pitchFamily="2" charset="-78"/>
              </a:rPr>
              <a:t>تحسين نوعية حياة المريض بتصحيح أفكاره الخاطئة عن المرض ليتقبل واقعة الجديد</a:t>
            </a:r>
            <a:r>
              <a:rPr lang="en-US" sz="2000" dirty="0">
                <a:solidFill>
                  <a:srgbClr val="006666"/>
                </a:solidFill>
                <a:effectLst/>
                <a:latin typeface="Arial" panose="020B0604020202020204" pitchFamily="34" charset="0"/>
                <a:ea typeface="Times New Roman" panose="02020603050405020304" pitchFamily="18" charset="0"/>
                <a:cs typeface="Mohammad Bold Normal" pitchFamily="2" charset="-78"/>
              </a:rPr>
              <a:t>.</a:t>
            </a:r>
            <a:endParaRPr lang="en-US" sz="2000" dirty="0">
              <a:solidFill>
                <a:srgbClr val="006666"/>
              </a:solidFill>
              <a:effectLst/>
              <a:latin typeface="Times New Roman" panose="02020603050405020304" pitchFamily="18" charset="0"/>
              <a:ea typeface="Times New Roman" panose="02020603050405020304" pitchFamily="18" charset="0"/>
            </a:endParaRPr>
          </a:p>
          <a:p>
            <a:pPr marL="342900" indent="-342900" algn="just" rtl="1">
              <a:lnSpc>
                <a:spcPct val="150000"/>
              </a:lnSpc>
              <a:buFont typeface="Arial" panose="020B0604020202020204" pitchFamily="34" charset="0"/>
              <a:buChar char="•"/>
            </a:pPr>
            <a:r>
              <a:rPr lang="en-US" sz="2000" dirty="0">
                <a:solidFill>
                  <a:srgbClr val="006666"/>
                </a:solidFill>
                <a:effectLst/>
                <a:latin typeface="Arial" panose="020B0604020202020204" pitchFamily="34" charset="0"/>
                <a:ea typeface="Times New Roman" panose="02020603050405020304" pitchFamily="18" charset="0"/>
                <a:cs typeface="Mohammad Bold Normal" pitchFamily="2" charset="-78"/>
              </a:rPr>
              <a:t> </a:t>
            </a:r>
            <a:r>
              <a:rPr lang="ar-SA" sz="2000" dirty="0">
                <a:solidFill>
                  <a:srgbClr val="006666"/>
                </a:solidFill>
                <a:effectLst/>
                <a:latin typeface="Arial" panose="020B0604020202020204" pitchFamily="34" charset="0"/>
                <a:ea typeface="Times New Roman" panose="02020603050405020304" pitchFamily="18" charset="0"/>
                <a:cs typeface="Mohammad Bold Normal" pitchFamily="2" charset="-78"/>
              </a:rPr>
              <a:t>المحافظة على الصورة الإيجابية للمريض بإعادة التكييف الاجتماعي والنفسي والديني للمريض وأقاربه ليتمكنوا من ممارسة أدوارهم بشكل طبيعي</a:t>
            </a:r>
            <a:r>
              <a:rPr lang="en-US" sz="2000" dirty="0">
                <a:solidFill>
                  <a:srgbClr val="006666"/>
                </a:solidFill>
                <a:effectLst/>
                <a:latin typeface="Arial" panose="020B0604020202020204" pitchFamily="34" charset="0"/>
                <a:ea typeface="Times New Roman" panose="02020603050405020304" pitchFamily="18" charset="0"/>
                <a:cs typeface="Mohammad Bold Normal" pitchFamily="2" charset="-78"/>
              </a:rPr>
              <a:t> .</a:t>
            </a:r>
            <a:endParaRPr lang="en-US" sz="2000" dirty="0">
              <a:solidFill>
                <a:srgbClr val="006666"/>
              </a:solidFill>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شكل بيضاوي 71">
            <a:extLst>
              <a:ext uri="{FF2B5EF4-FFF2-40B4-BE49-F238E27FC236}">
                <a16:creationId xmlns:a16="http://schemas.microsoft.com/office/drawing/2014/main" id="{F07B6B23-5236-840A-F104-7C9183D4A4AF}"/>
              </a:ext>
            </a:extLst>
          </p:cNvPr>
          <p:cNvSpPr/>
          <p:nvPr/>
        </p:nvSpPr>
        <p:spPr>
          <a:xfrm>
            <a:off x="6536644" y="1602889"/>
            <a:ext cx="1983412" cy="1968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a:xfrm>
            <a:off x="524454" y="798001"/>
            <a:ext cx="11150600" cy="920336"/>
          </a:xfrm>
        </p:spPr>
        <p:txBody>
          <a:bodyPr/>
          <a:lstStyle/>
          <a:p>
            <a:pPr algn="ctr" rtl="1">
              <a:lnSpc>
                <a:spcPct val="150000"/>
              </a:lnSpc>
            </a:pPr>
            <a:r>
              <a:rPr lang="ar-SA" sz="4400" dirty="0">
                <a:solidFill>
                  <a:srgbClr val="C00000"/>
                </a:solidFill>
                <a:effectLst/>
                <a:latin typeface="Abdo Logo" panose="02000500030000020004" pitchFamily="2" charset="-78"/>
                <a:ea typeface="Times New Roman" panose="02020603050405020304" pitchFamily="18" charset="0"/>
                <a:cs typeface="Abdo Logo" panose="02000500030000020004" pitchFamily="2" charset="-78"/>
              </a:rPr>
              <a:t>أعضاء مجلس إدارة</a:t>
            </a:r>
            <a:br>
              <a:rPr lang="ar-KW" sz="4400" dirty="0">
                <a:solidFill>
                  <a:srgbClr val="C00000"/>
                </a:solidFill>
                <a:effectLst/>
                <a:latin typeface="Abdo Logo" panose="02000500030000020004" pitchFamily="2" charset="-78"/>
                <a:ea typeface="Times New Roman" panose="02020603050405020304" pitchFamily="18" charset="0"/>
                <a:cs typeface="Abdo Logo" panose="02000500030000020004" pitchFamily="2" charset="-78"/>
              </a:rPr>
            </a:br>
            <a:r>
              <a:rPr lang="ar-KW" sz="4400" dirty="0">
                <a:solidFill>
                  <a:srgbClr val="C00000"/>
                </a:solidFill>
                <a:effectLst/>
                <a:latin typeface="Abdo Logo" panose="02000500030000020004" pitchFamily="2" charset="-78"/>
                <a:ea typeface="Times New Roman" panose="02020603050405020304" pitchFamily="18" charset="0"/>
                <a:cs typeface="Abdo Logo" panose="02000500030000020004" pitchFamily="2" charset="-78"/>
              </a:rPr>
              <a:t>الجمعية الكويتية لرعاية مرض السرطان</a:t>
            </a:r>
            <a:endParaRPr lang="en-US" sz="4400" dirty="0">
              <a:effectLst/>
              <a:latin typeface="Abdo Logo" panose="02000500030000020004" pitchFamily="2" charset="-78"/>
              <a:ea typeface="Times New Roman" panose="02020603050405020304" pitchFamily="18" charset="0"/>
              <a:cs typeface="Abdo Logo" panose="02000500030000020004" pitchFamily="2" charset="-78"/>
            </a:endParaRPr>
          </a:p>
        </p:txBody>
      </p:sp>
      <p:sp>
        <p:nvSpPr>
          <p:cNvPr id="9" name="Content Placeholder 8">
            <a:extLst>
              <a:ext uri="{FF2B5EF4-FFF2-40B4-BE49-F238E27FC236}">
                <a16:creationId xmlns:a16="http://schemas.microsoft.com/office/drawing/2014/main" id="{D66C6D21-6780-4D8A-9B6F-582E0BD2DC2E}"/>
              </a:ext>
            </a:extLst>
          </p:cNvPr>
          <p:cNvSpPr>
            <a:spLocks noGrp="1"/>
          </p:cNvSpPr>
          <p:nvPr>
            <p:ph idx="17"/>
          </p:nvPr>
        </p:nvSpPr>
        <p:spPr>
          <a:xfrm>
            <a:off x="7880788" y="5743201"/>
            <a:ext cx="2588705" cy="495389"/>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عايض ناصر عويس </a:t>
            </a:r>
            <a:r>
              <a:rPr lang="ar-SA" sz="1800" dirty="0" err="1">
                <a:effectLst/>
                <a:latin typeface="Times New Roman" panose="02020603050405020304" pitchFamily="18" charset="0"/>
                <a:ea typeface="Times New Roman" panose="02020603050405020304" pitchFamily="18" charset="0"/>
                <a:cs typeface="Mohammad Bold Normal" pitchFamily="2" charset="-78"/>
              </a:rPr>
              <a:t>العجمى</a:t>
            </a:r>
            <a:endParaRPr lang="en-US" dirty="0"/>
          </a:p>
        </p:txBody>
      </p:sp>
      <p:sp>
        <p:nvSpPr>
          <p:cNvPr id="8" name="Content Placeholder 7">
            <a:extLst>
              <a:ext uri="{FF2B5EF4-FFF2-40B4-BE49-F238E27FC236}">
                <a16:creationId xmlns:a16="http://schemas.microsoft.com/office/drawing/2014/main" id="{5935AC4D-C17D-4827-B693-43A34920A5FD}"/>
              </a:ext>
            </a:extLst>
          </p:cNvPr>
          <p:cNvSpPr>
            <a:spLocks noGrp="1"/>
          </p:cNvSpPr>
          <p:nvPr>
            <p:ph idx="1"/>
          </p:nvPr>
        </p:nvSpPr>
        <p:spPr>
          <a:xfrm>
            <a:off x="7820765" y="6222712"/>
            <a:ext cx="2588705" cy="413735"/>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أمين السر</a:t>
            </a:r>
            <a:endParaRPr lang="en-US" dirty="0"/>
          </a:p>
        </p:txBody>
      </p:sp>
      <p:sp>
        <p:nvSpPr>
          <p:cNvPr id="11" name="Content Placeholder 10">
            <a:extLst>
              <a:ext uri="{FF2B5EF4-FFF2-40B4-BE49-F238E27FC236}">
                <a16:creationId xmlns:a16="http://schemas.microsoft.com/office/drawing/2014/main" id="{90DE57B2-448D-4C8D-8B9C-FFDDFB0A9208}"/>
              </a:ext>
            </a:extLst>
          </p:cNvPr>
          <p:cNvSpPr>
            <a:spLocks noGrp="1"/>
          </p:cNvSpPr>
          <p:nvPr>
            <p:ph idx="19"/>
          </p:nvPr>
        </p:nvSpPr>
        <p:spPr>
          <a:xfrm>
            <a:off x="887835" y="5800525"/>
            <a:ext cx="2588705" cy="495389"/>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الدكتور / شهاب حمد علي المهندي</a:t>
            </a:r>
            <a:endParaRPr lang="en-US" dirty="0"/>
          </a:p>
        </p:txBody>
      </p:sp>
      <p:sp>
        <p:nvSpPr>
          <p:cNvPr id="10" name="Content Placeholder 9">
            <a:extLst>
              <a:ext uri="{FF2B5EF4-FFF2-40B4-BE49-F238E27FC236}">
                <a16:creationId xmlns:a16="http://schemas.microsoft.com/office/drawing/2014/main" id="{CCF1405A-05DA-4553-A7B3-B9592963C6B1}"/>
              </a:ext>
            </a:extLst>
          </p:cNvPr>
          <p:cNvSpPr>
            <a:spLocks noGrp="1"/>
          </p:cNvSpPr>
          <p:nvPr>
            <p:ph idx="18"/>
          </p:nvPr>
        </p:nvSpPr>
        <p:spPr>
          <a:xfrm>
            <a:off x="474487" y="6277185"/>
            <a:ext cx="3215723" cy="532438"/>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عضو  مجلس إدارة ورئيس اللجنة الطبية</a:t>
            </a:r>
            <a:endParaRPr lang="en-US" dirty="0"/>
          </a:p>
        </p:txBody>
      </p:sp>
      <p:sp>
        <p:nvSpPr>
          <p:cNvPr id="13" name="Content Placeholder 12">
            <a:extLst>
              <a:ext uri="{FF2B5EF4-FFF2-40B4-BE49-F238E27FC236}">
                <a16:creationId xmlns:a16="http://schemas.microsoft.com/office/drawing/2014/main" id="{FB9E2175-1C3C-4B3E-A872-A1B7E6D64D52}"/>
              </a:ext>
            </a:extLst>
          </p:cNvPr>
          <p:cNvSpPr>
            <a:spLocks noGrp="1"/>
          </p:cNvSpPr>
          <p:nvPr>
            <p:ph idx="21"/>
          </p:nvPr>
        </p:nvSpPr>
        <p:spPr>
          <a:xfrm>
            <a:off x="4504462" y="5712655"/>
            <a:ext cx="2588705" cy="495389"/>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محمد فهيد العجمي</a:t>
            </a:r>
            <a:endParaRPr lang="en-US" dirty="0"/>
          </a:p>
        </p:txBody>
      </p:sp>
      <p:sp>
        <p:nvSpPr>
          <p:cNvPr id="12" name="Content Placeholder 11">
            <a:extLst>
              <a:ext uri="{FF2B5EF4-FFF2-40B4-BE49-F238E27FC236}">
                <a16:creationId xmlns:a16="http://schemas.microsoft.com/office/drawing/2014/main" id="{780C3E07-3509-4911-AFF9-20EA8F12D0A4}"/>
              </a:ext>
            </a:extLst>
          </p:cNvPr>
          <p:cNvSpPr>
            <a:spLocks noGrp="1"/>
          </p:cNvSpPr>
          <p:nvPr>
            <p:ph idx="20"/>
          </p:nvPr>
        </p:nvSpPr>
        <p:spPr>
          <a:xfrm>
            <a:off x="4504462" y="6225694"/>
            <a:ext cx="2588705" cy="392630"/>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امين الصندوق</a:t>
            </a:r>
            <a:r>
              <a:rPr lang="ar-KW" sz="1800" dirty="0">
                <a:effectLst/>
                <a:latin typeface="Times New Roman" panose="02020603050405020304" pitchFamily="18" charset="0"/>
                <a:ea typeface="Times New Roman" panose="02020603050405020304" pitchFamily="18" charset="0"/>
                <a:cs typeface="Mohammad Bold Normal" pitchFamily="2" charset="-78"/>
              </a:rPr>
              <a:t> والمدير العام</a:t>
            </a:r>
            <a:endParaRPr lang="en-US" dirty="0"/>
          </a:p>
        </p:txBody>
      </p:sp>
      <p:sp>
        <p:nvSpPr>
          <p:cNvPr id="15" name="Content Placeholder 14">
            <a:extLst>
              <a:ext uri="{FF2B5EF4-FFF2-40B4-BE49-F238E27FC236}">
                <a16:creationId xmlns:a16="http://schemas.microsoft.com/office/drawing/2014/main" id="{471C9CF1-70B0-46DB-869F-6DC53668898D}"/>
              </a:ext>
            </a:extLst>
          </p:cNvPr>
          <p:cNvSpPr>
            <a:spLocks noGrp="1"/>
          </p:cNvSpPr>
          <p:nvPr>
            <p:ph idx="23"/>
          </p:nvPr>
        </p:nvSpPr>
        <p:spPr>
          <a:xfrm>
            <a:off x="6192378" y="3478135"/>
            <a:ext cx="2588705" cy="495389"/>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محمد مبارك العتيبي</a:t>
            </a:r>
            <a:endParaRPr lang="en-US" dirty="0"/>
          </a:p>
        </p:txBody>
      </p:sp>
      <p:sp>
        <p:nvSpPr>
          <p:cNvPr id="14" name="Content Placeholder 13">
            <a:extLst>
              <a:ext uri="{FF2B5EF4-FFF2-40B4-BE49-F238E27FC236}">
                <a16:creationId xmlns:a16="http://schemas.microsoft.com/office/drawing/2014/main" id="{4EAA9254-229F-4C3E-B078-B8912E5BBE98}"/>
              </a:ext>
            </a:extLst>
          </p:cNvPr>
          <p:cNvSpPr>
            <a:spLocks noGrp="1"/>
          </p:cNvSpPr>
          <p:nvPr>
            <p:ph idx="22"/>
          </p:nvPr>
        </p:nvSpPr>
        <p:spPr>
          <a:xfrm>
            <a:off x="6192378" y="3973524"/>
            <a:ext cx="2588705" cy="495390"/>
          </a:xfrm>
          <a:solidFill>
            <a:schemeClr val="bg1"/>
          </a:solidFill>
        </p:spPr>
        <p:txBody>
          <a:bodyPr/>
          <a:lstStyle/>
          <a:p>
            <a:r>
              <a:rPr lang="ar-SA" sz="1800" dirty="0">
                <a:effectLst/>
                <a:latin typeface="Times New Roman" panose="02020603050405020304" pitchFamily="18" charset="0"/>
                <a:ea typeface="Times New Roman" panose="02020603050405020304" pitchFamily="18" charset="0"/>
                <a:cs typeface="Mohammad Bold Normal" pitchFamily="2" charset="-78"/>
              </a:rPr>
              <a:t>رئيس مجلس الإدارة</a:t>
            </a:r>
            <a:endParaRPr lang="en-US" dirty="0"/>
          </a:p>
        </p:txBody>
      </p:sp>
      <p:sp>
        <p:nvSpPr>
          <p:cNvPr id="71" name="شكل بيضاوي 70">
            <a:extLst>
              <a:ext uri="{FF2B5EF4-FFF2-40B4-BE49-F238E27FC236}">
                <a16:creationId xmlns:a16="http://schemas.microsoft.com/office/drawing/2014/main" id="{6DF6407B-50EA-E662-A8FC-425AC5FD77B1}"/>
              </a:ext>
            </a:extLst>
          </p:cNvPr>
          <p:cNvSpPr/>
          <p:nvPr/>
        </p:nvSpPr>
        <p:spPr>
          <a:xfrm>
            <a:off x="8289951" y="4094383"/>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73" name="شكل بيضاوي 72">
            <a:extLst>
              <a:ext uri="{FF2B5EF4-FFF2-40B4-BE49-F238E27FC236}">
                <a16:creationId xmlns:a16="http://schemas.microsoft.com/office/drawing/2014/main" id="{09A05975-1BA7-5D40-C3D8-5712E54E2BE9}"/>
              </a:ext>
            </a:extLst>
          </p:cNvPr>
          <p:cNvSpPr/>
          <p:nvPr/>
        </p:nvSpPr>
        <p:spPr>
          <a:xfrm>
            <a:off x="787624" y="1572261"/>
            <a:ext cx="1983412" cy="1968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64" name="عنصر نائب للصورة 63">
            <a:extLst>
              <a:ext uri="{FF2B5EF4-FFF2-40B4-BE49-F238E27FC236}">
                <a16:creationId xmlns:a16="http://schemas.microsoft.com/office/drawing/2014/main" id="{0A8AD52E-F697-49CE-50CF-4A3CDE8E6E3F}"/>
              </a:ext>
            </a:extLst>
          </p:cNvPr>
          <p:cNvPicPr>
            <a:picLocks noGrp="1" noChangeAspect="1"/>
          </p:cNvPicPr>
          <p:nvPr>
            <p:ph type="pic" sz="quarter" idx="13"/>
          </p:nvPr>
        </p:nvPicPr>
        <p:blipFill>
          <a:blip r:embed="rId3"/>
          <a:srcRect t="15181" b="15181"/>
          <a:stretch>
            <a:fillRect/>
          </a:stretch>
        </p:blipFill>
        <p:spPr>
          <a:xfrm>
            <a:off x="8455786" y="4230854"/>
            <a:ext cx="1430337" cy="1430337"/>
          </a:xfrm>
        </p:spPr>
      </p:pic>
      <p:sp>
        <p:nvSpPr>
          <p:cNvPr id="77" name="شكل بيضاوي 76">
            <a:extLst>
              <a:ext uri="{FF2B5EF4-FFF2-40B4-BE49-F238E27FC236}">
                <a16:creationId xmlns:a16="http://schemas.microsoft.com/office/drawing/2014/main" id="{062C0AEB-FC30-1D72-F4BE-69004590EB87}"/>
              </a:ext>
            </a:extLst>
          </p:cNvPr>
          <p:cNvSpPr/>
          <p:nvPr/>
        </p:nvSpPr>
        <p:spPr>
          <a:xfrm>
            <a:off x="6798345" y="1758782"/>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52" name="عنصر نائب للصورة 51">
            <a:extLst>
              <a:ext uri="{FF2B5EF4-FFF2-40B4-BE49-F238E27FC236}">
                <a16:creationId xmlns:a16="http://schemas.microsoft.com/office/drawing/2014/main" id="{451E940C-F69C-1E0A-0C32-5102B0304BEE}"/>
              </a:ext>
            </a:extLst>
          </p:cNvPr>
          <p:cNvPicPr>
            <a:picLocks noGrp="1" noChangeAspect="1"/>
          </p:cNvPicPr>
          <p:nvPr>
            <p:ph type="pic" sz="quarter" idx="16"/>
          </p:nvPr>
        </p:nvPicPr>
        <p:blipFill>
          <a:blip r:embed="rId4"/>
          <a:srcRect t="16700" b="16700"/>
          <a:stretch>
            <a:fillRect/>
          </a:stretch>
        </p:blipFill>
        <p:spPr>
          <a:xfrm>
            <a:off x="6943106" y="1893473"/>
            <a:ext cx="1430337" cy="1430337"/>
          </a:xfrm>
        </p:spPr>
      </p:pic>
      <p:sp>
        <p:nvSpPr>
          <p:cNvPr id="78" name="Content Placeholder 10">
            <a:extLst>
              <a:ext uri="{FF2B5EF4-FFF2-40B4-BE49-F238E27FC236}">
                <a16:creationId xmlns:a16="http://schemas.microsoft.com/office/drawing/2014/main" id="{B89BECE2-C39F-0510-4F92-D202336A13BC}"/>
              </a:ext>
            </a:extLst>
          </p:cNvPr>
          <p:cNvSpPr txBox="1">
            <a:spLocks/>
          </p:cNvSpPr>
          <p:nvPr/>
        </p:nvSpPr>
        <p:spPr>
          <a:xfrm>
            <a:off x="2550298" y="3484138"/>
            <a:ext cx="2588705" cy="393364"/>
          </a:xfrm>
          <a:prstGeom prst="rect">
            <a:avLst/>
          </a:prstGeom>
          <a:solidFill>
            <a:schemeClr val="bg1"/>
          </a:solidFill>
        </p:spPr>
        <p:txBody>
          <a:bodyPr vert="horz" lIns="0" tIns="0" rIns="0" bIns="0" rtlCol="0" anchor="ctr">
            <a:noAutofit/>
          </a:bodyPr>
          <a:lstStyle>
            <a:lvl1pPr marL="0" indent="0" algn="ctr" defTabSz="914400" rtl="1"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KW" sz="1800" dirty="0">
                <a:latin typeface="Times New Roman" panose="02020603050405020304" pitchFamily="18" charset="0"/>
                <a:ea typeface="Times New Roman" panose="02020603050405020304" pitchFamily="18" charset="0"/>
                <a:cs typeface="Mohammad Bold Normal" pitchFamily="2" charset="-78"/>
              </a:rPr>
              <a:t>حمود عالي المطيري</a:t>
            </a:r>
            <a:endParaRPr lang="en-US" dirty="0"/>
          </a:p>
        </p:txBody>
      </p:sp>
      <p:sp>
        <p:nvSpPr>
          <p:cNvPr id="79" name="Content Placeholder 13">
            <a:extLst>
              <a:ext uri="{FF2B5EF4-FFF2-40B4-BE49-F238E27FC236}">
                <a16:creationId xmlns:a16="http://schemas.microsoft.com/office/drawing/2014/main" id="{887788DD-E60A-EAE0-53A8-C7437040A8F6}"/>
              </a:ext>
            </a:extLst>
          </p:cNvPr>
          <p:cNvSpPr txBox="1">
            <a:spLocks/>
          </p:cNvSpPr>
          <p:nvPr/>
        </p:nvSpPr>
        <p:spPr>
          <a:xfrm>
            <a:off x="2550297" y="3860738"/>
            <a:ext cx="2588705" cy="495390"/>
          </a:xfrm>
          <a:prstGeom prst="rect">
            <a:avLst/>
          </a:prstGeom>
          <a:solidFill>
            <a:schemeClr val="bg1"/>
          </a:solidFill>
        </p:spPr>
        <p:txBody>
          <a:bodyPr vert="horz" lIns="0" tIns="0" rIns="0" bIns="0" rtlCol="0">
            <a:noAutofit/>
          </a:bodyPr>
          <a:lstStyle>
            <a:lvl1pPr marL="0" indent="0" algn="ctr" defTabSz="914400" rtl="1"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KW" sz="1800" dirty="0">
                <a:latin typeface="Times New Roman" panose="02020603050405020304" pitchFamily="18" charset="0"/>
                <a:ea typeface="Times New Roman" panose="02020603050405020304" pitchFamily="18" charset="0"/>
                <a:cs typeface="Mohammad Bold Normal" pitchFamily="2" charset="-78"/>
              </a:rPr>
              <a:t>نائب </a:t>
            </a:r>
            <a:r>
              <a:rPr lang="ar-SA" sz="1800" dirty="0">
                <a:latin typeface="Times New Roman" panose="02020603050405020304" pitchFamily="18" charset="0"/>
                <a:ea typeface="Times New Roman" panose="02020603050405020304" pitchFamily="18" charset="0"/>
                <a:cs typeface="Mohammad Bold Normal" pitchFamily="2" charset="-78"/>
              </a:rPr>
              <a:t>رئيس مجلس الإدارة</a:t>
            </a:r>
            <a:endParaRPr lang="en-US" dirty="0"/>
          </a:p>
        </p:txBody>
      </p:sp>
      <p:sp>
        <p:nvSpPr>
          <p:cNvPr id="80" name="شكل بيضاوي 79">
            <a:extLst>
              <a:ext uri="{FF2B5EF4-FFF2-40B4-BE49-F238E27FC236}">
                <a16:creationId xmlns:a16="http://schemas.microsoft.com/office/drawing/2014/main" id="{536D0CCF-0356-61CD-D56C-7733C075A9AB}"/>
              </a:ext>
            </a:extLst>
          </p:cNvPr>
          <p:cNvSpPr/>
          <p:nvPr/>
        </p:nvSpPr>
        <p:spPr>
          <a:xfrm>
            <a:off x="4913146" y="4060237"/>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48" name="عنصر نائب للصورة 47">
            <a:extLst>
              <a:ext uri="{FF2B5EF4-FFF2-40B4-BE49-F238E27FC236}">
                <a16:creationId xmlns:a16="http://schemas.microsoft.com/office/drawing/2014/main" id="{62771D0A-8C7D-6146-1754-EAA291395741}"/>
              </a:ext>
            </a:extLst>
          </p:cNvPr>
          <p:cNvPicPr>
            <a:picLocks noGrp="1" noChangeAspect="1"/>
          </p:cNvPicPr>
          <p:nvPr>
            <p:ph type="pic" sz="quarter" idx="15"/>
          </p:nvPr>
        </p:nvPicPr>
        <p:blipFill>
          <a:blip r:embed="rId5"/>
          <a:srcRect t="6250" b="6250"/>
          <a:stretch>
            <a:fillRect/>
          </a:stretch>
        </p:blipFill>
        <p:spPr>
          <a:xfrm>
            <a:off x="5057907" y="4204998"/>
            <a:ext cx="1430337" cy="1430337"/>
          </a:xfrm>
        </p:spPr>
      </p:pic>
      <p:sp>
        <p:nvSpPr>
          <p:cNvPr id="81" name="شكل بيضاوي 80">
            <a:extLst>
              <a:ext uri="{FF2B5EF4-FFF2-40B4-BE49-F238E27FC236}">
                <a16:creationId xmlns:a16="http://schemas.microsoft.com/office/drawing/2014/main" id="{354FD019-B9BD-DC9C-7EC6-66EA1AA320C4}"/>
              </a:ext>
            </a:extLst>
          </p:cNvPr>
          <p:cNvSpPr/>
          <p:nvPr/>
        </p:nvSpPr>
        <p:spPr>
          <a:xfrm>
            <a:off x="1411646" y="4137920"/>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58" name="عنصر نائب للصورة 57">
            <a:extLst>
              <a:ext uri="{FF2B5EF4-FFF2-40B4-BE49-F238E27FC236}">
                <a16:creationId xmlns:a16="http://schemas.microsoft.com/office/drawing/2014/main" id="{7B98F614-0EBE-986D-3256-5E4EB52E97AF}"/>
              </a:ext>
            </a:extLst>
          </p:cNvPr>
          <p:cNvPicPr>
            <a:picLocks noGrp="1" noChangeAspect="1"/>
          </p:cNvPicPr>
          <p:nvPr>
            <p:ph type="pic" sz="quarter" idx="14"/>
          </p:nvPr>
        </p:nvPicPr>
        <p:blipFill>
          <a:blip r:embed="rId6"/>
          <a:srcRect t="8727" b="8727"/>
          <a:stretch>
            <a:fillRect/>
          </a:stretch>
        </p:blipFill>
        <p:spPr>
          <a:xfrm>
            <a:off x="1560144" y="4288421"/>
            <a:ext cx="1430337" cy="1430337"/>
          </a:xfrm>
        </p:spPr>
      </p:pic>
      <p:sp>
        <p:nvSpPr>
          <p:cNvPr id="83" name="شكل بيضاوي 82">
            <a:extLst>
              <a:ext uri="{FF2B5EF4-FFF2-40B4-BE49-F238E27FC236}">
                <a16:creationId xmlns:a16="http://schemas.microsoft.com/office/drawing/2014/main" id="{CBF0FF75-83B7-73B9-0608-B7602CBE2BAA}"/>
              </a:ext>
            </a:extLst>
          </p:cNvPr>
          <p:cNvSpPr/>
          <p:nvPr/>
        </p:nvSpPr>
        <p:spPr>
          <a:xfrm>
            <a:off x="3690210" y="1660613"/>
            <a:ext cx="1983412" cy="1968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84" name="شكل بيضاوي 83">
            <a:extLst>
              <a:ext uri="{FF2B5EF4-FFF2-40B4-BE49-F238E27FC236}">
                <a16:creationId xmlns:a16="http://schemas.microsoft.com/office/drawing/2014/main" id="{318D81EB-C539-D140-EC65-DA5B06EF95E0}"/>
              </a:ext>
            </a:extLst>
          </p:cNvPr>
          <p:cNvSpPr/>
          <p:nvPr/>
        </p:nvSpPr>
        <p:spPr>
          <a:xfrm>
            <a:off x="9299839" y="957432"/>
            <a:ext cx="2985825" cy="2657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74" name="شكل بيضاوي 73">
            <a:extLst>
              <a:ext uri="{FF2B5EF4-FFF2-40B4-BE49-F238E27FC236}">
                <a16:creationId xmlns:a16="http://schemas.microsoft.com/office/drawing/2014/main" id="{5280A4B4-6FB6-C613-BE87-865A813E5583}"/>
              </a:ext>
            </a:extLst>
          </p:cNvPr>
          <p:cNvSpPr/>
          <p:nvPr/>
        </p:nvSpPr>
        <p:spPr>
          <a:xfrm>
            <a:off x="3018648" y="1768414"/>
            <a:ext cx="1719861" cy="171986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pic>
        <p:nvPicPr>
          <p:cNvPr id="76" name="عنصر نائب للصورة 18">
            <a:extLst>
              <a:ext uri="{FF2B5EF4-FFF2-40B4-BE49-F238E27FC236}">
                <a16:creationId xmlns:a16="http://schemas.microsoft.com/office/drawing/2014/main" id="{5647E96D-1342-C605-7B64-0C8D74542DEA}"/>
              </a:ext>
            </a:extLst>
          </p:cNvPr>
          <p:cNvPicPr>
            <a:picLocks noChangeAspect="1"/>
          </p:cNvPicPr>
          <p:nvPr/>
        </p:nvPicPr>
        <p:blipFill>
          <a:blip r:embed="rId7"/>
          <a:srcRect t="2033" b="2033"/>
          <a:stretch>
            <a:fillRect/>
          </a:stretch>
        </p:blipFill>
        <p:spPr>
          <a:xfrm>
            <a:off x="3153608" y="1881610"/>
            <a:ext cx="1430337" cy="1430337"/>
          </a:xfrm>
          <a:prstGeom prst="ellipse">
            <a:avLst/>
          </a:prstGeom>
          <a:solidFill>
            <a:schemeClr val="bg2"/>
          </a:solidFill>
        </p:spPr>
      </p:pic>
    </p:spTree>
    <p:extLst>
      <p:ext uri="{BB962C8B-B14F-4D97-AF65-F5344CB8AC3E}">
        <p14:creationId xmlns:p14="http://schemas.microsoft.com/office/powerpoint/2010/main" val="43563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E48C-0724-5DC7-39FE-E3F82BF76C89}"/>
              </a:ext>
            </a:extLst>
          </p:cNvPr>
          <p:cNvSpPr>
            <a:spLocks noGrp="1"/>
          </p:cNvSpPr>
          <p:nvPr>
            <p:ph type="title"/>
          </p:nvPr>
        </p:nvSpPr>
        <p:spPr>
          <a:xfrm>
            <a:off x="362054" y="1416142"/>
            <a:ext cx="11356975" cy="561975"/>
          </a:xfrm>
        </p:spPr>
        <p:txBody>
          <a:bodyPr rtlCol="0"/>
          <a:lstStyle/>
          <a:p>
            <a:pPr rtl="0">
              <a:lnSpc>
                <a:spcPct val="107000"/>
              </a:lnSpc>
              <a:spcAft>
                <a:spcPts val="800"/>
              </a:spcAft>
            </a:pPr>
            <a:r>
              <a:rPr lang="ar-SA" sz="4400" dirty="0">
                <a:solidFill>
                  <a:srgbClr val="C00000"/>
                </a:solidFill>
                <a:effectLst/>
                <a:latin typeface="Abdo Logo" panose="02000500030000020004" pitchFamily="2" charset="-78"/>
                <a:ea typeface="Times New Roman" panose="02020603050405020304" pitchFamily="18" charset="0"/>
                <a:cs typeface="Abdo Logo" panose="02000500030000020004" pitchFamily="2" charset="-78"/>
              </a:rPr>
              <a:t>الأهداف الرئيسية</a:t>
            </a:r>
            <a:r>
              <a:rPr lang="ar-KW" sz="4400" dirty="0">
                <a:solidFill>
                  <a:srgbClr val="C00000"/>
                </a:solidFill>
                <a:effectLst/>
                <a:latin typeface="Abdo Logo" panose="02000500030000020004" pitchFamily="2" charset="-78"/>
                <a:ea typeface="Times New Roman" panose="02020603050405020304" pitchFamily="18" charset="0"/>
                <a:cs typeface="Abdo Logo" panose="02000500030000020004" pitchFamily="2" charset="-78"/>
              </a:rPr>
              <a:t> </a:t>
            </a:r>
            <a:br>
              <a:rPr lang="ar-KW" sz="4400" dirty="0">
                <a:solidFill>
                  <a:srgbClr val="C00000"/>
                </a:solidFill>
                <a:effectLst/>
                <a:latin typeface="Abdo Logo" panose="02000500030000020004" pitchFamily="2" charset="-78"/>
                <a:ea typeface="Times New Roman" panose="02020603050405020304" pitchFamily="18" charset="0"/>
                <a:cs typeface="Abdo Logo" panose="02000500030000020004" pitchFamily="2" charset="-78"/>
              </a:rPr>
            </a:br>
            <a:r>
              <a:rPr lang="ar-KW" sz="4400" dirty="0">
                <a:solidFill>
                  <a:srgbClr val="C00000"/>
                </a:solidFill>
                <a:effectLst/>
                <a:latin typeface="Abdo Logo" panose="02000500030000020004" pitchFamily="2" charset="-78"/>
                <a:ea typeface="Times New Roman" panose="02020603050405020304" pitchFamily="18" charset="0"/>
                <a:cs typeface="Abdo Logo" panose="02000500030000020004" pitchFamily="2" charset="-78"/>
              </a:rPr>
              <a:t>للجمعية الكويتية لرعاية مرضى السرطان</a:t>
            </a:r>
            <a:endParaRPr lang="en-US" sz="4400" dirty="0">
              <a:solidFill>
                <a:srgbClr val="C00000"/>
              </a:solidFill>
              <a:effectLst/>
              <a:latin typeface="Abdo Logo" panose="02000500030000020004" pitchFamily="2" charset="-78"/>
              <a:ea typeface="Calibri" panose="020F0502020204030204" pitchFamily="34" charset="0"/>
              <a:cs typeface="Abdo Logo" panose="02000500030000020004" pitchFamily="2" charset="-78"/>
            </a:endParaRPr>
          </a:p>
        </p:txBody>
      </p:sp>
      <p:grpSp>
        <p:nvGrpSpPr>
          <p:cNvPr id="150533" name="Group 5">
            <a:extLst>
              <a:ext uri="{FF2B5EF4-FFF2-40B4-BE49-F238E27FC236}">
                <a16:creationId xmlns:a16="http://schemas.microsoft.com/office/drawing/2014/main" id="{4A197BB4-4267-DA4D-0E52-7440F0733826}"/>
              </a:ext>
            </a:extLst>
          </p:cNvPr>
          <p:cNvGrpSpPr>
            <a:grpSpLocks/>
          </p:cNvGrpSpPr>
          <p:nvPr/>
        </p:nvGrpSpPr>
        <p:grpSpPr bwMode="auto">
          <a:xfrm>
            <a:off x="5557254" y="3187404"/>
            <a:ext cx="555624" cy="2984500"/>
            <a:chOff x="8275019" y="2450691"/>
            <a:chExt cx="555632" cy="2984439"/>
          </a:xfrm>
        </p:grpSpPr>
        <p:grpSp>
          <p:nvGrpSpPr>
            <p:cNvPr id="150603" name="Group 10">
              <a:extLst>
                <a:ext uri="{FF2B5EF4-FFF2-40B4-BE49-F238E27FC236}">
                  <a16:creationId xmlns:a16="http://schemas.microsoft.com/office/drawing/2014/main" id="{CF722605-03FE-52A9-CFAD-2AFF49EBCEFC}"/>
                </a:ext>
              </a:extLst>
            </p:cNvPr>
            <p:cNvGrpSpPr>
              <a:grpSpLocks/>
            </p:cNvGrpSpPr>
            <p:nvPr/>
          </p:nvGrpSpPr>
          <p:grpSpPr bwMode="auto">
            <a:xfrm>
              <a:off x="8275019" y="2450691"/>
              <a:ext cx="555632" cy="550851"/>
              <a:chOff x="8275019" y="2450691"/>
              <a:chExt cx="555632" cy="550851"/>
            </a:xfrm>
          </p:grpSpPr>
          <p:sp>
            <p:nvSpPr>
              <p:cNvPr id="21" name="Rounded Rectangle 20">
                <a:extLst>
                  <a:ext uri="{FF2B5EF4-FFF2-40B4-BE49-F238E27FC236}">
                    <a16:creationId xmlns:a16="http://schemas.microsoft.com/office/drawing/2014/main" id="{DB267DB3-6426-92F7-3207-11F4E7D691D2}"/>
                  </a:ext>
                </a:extLst>
              </p:cNvPr>
              <p:cNvSpPr/>
              <p:nvPr/>
            </p:nvSpPr>
            <p:spPr>
              <a:xfrm>
                <a:off x="8275019" y="2450691"/>
                <a:ext cx="555632" cy="55085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a:solidFill>
                    <a:schemeClr val="bg1">
                      <a:lumMod val="50000"/>
                    </a:schemeClr>
                  </a:solidFill>
                </a:endParaRPr>
              </a:p>
            </p:txBody>
          </p:sp>
          <p:sp>
            <p:nvSpPr>
              <p:cNvPr id="150614" name="Rectangle 21">
                <a:extLst>
                  <a:ext uri="{FF2B5EF4-FFF2-40B4-BE49-F238E27FC236}">
                    <a16:creationId xmlns:a16="http://schemas.microsoft.com/office/drawing/2014/main" id="{5140D191-7834-467B-36B3-7897BA04306C}"/>
                  </a:ext>
                </a:extLst>
              </p:cNvPr>
              <p:cNvSpPr>
                <a:spLocks noChangeArrowheads="1"/>
              </p:cNvSpPr>
              <p:nvPr/>
            </p:nvSpPr>
            <p:spPr bwMode="auto">
              <a:xfrm>
                <a:off x="8363768" y="2551649"/>
                <a:ext cx="395307" cy="38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en-US" altLang="ar-KW" sz="2000" dirty="0">
                    <a:solidFill>
                      <a:srgbClr val="FFFFFF"/>
                    </a:solidFill>
                  </a:rPr>
                  <a:t>5</a:t>
                </a:r>
              </a:p>
            </p:txBody>
          </p:sp>
        </p:grpSp>
        <p:grpSp>
          <p:nvGrpSpPr>
            <p:cNvPr id="150604" name="Group 11">
              <a:extLst>
                <a:ext uri="{FF2B5EF4-FFF2-40B4-BE49-F238E27FC236}">
                  <a16:creationId xmlns:a16="http://schemas.microsoft.com/office/drawing/2014/main" id="{6F3C57F4-093F-2FDF-2F4F-1B4300892EAA}"/>
                </a:ext>
              </a:extLst>
            </p:cNvPr>
            <p:cNvGrpSpPr>
              <a:grpSpLocks/>
            </p:cNvGrpSpPr>
            <p:nvPr/>
          </p:nvGrpSpPr>
          <p:grpSpPr bwMode="auto">
            <a:xfrm>
              <a:off x="8275019" y="3261886"/>
              <a:ext cx="555632" cy="550852"/>
              <a:chOff x="8275019" y="3261886"/>
              <a:chExt cx="555632" cy="550852"/>
            </a:xfrm>
          </p:grpSpPr>
          <p:sp>
            <p:nvSpPr>
              <p:cNvPr id="19" name="Rounded Rectangle 18">
                <a:extLst>
                  <a:ext uri="{FF2B5EF4-FFF2-40B4-BE49-F238E27FC236}">
                    <a16:creationId xmlns:a16="http://schemas.microsoft.com/office/drawing/2014/main" id="{3614FA18-0F3F-6710-EF21-D5159600232B}"/>
                  </a:ext>
                </a:extLst>
              </p:cNvPr>
              <p:cNvSpPr/>
              <p:nvPr/>
            </p:nvSpPr>
            <p:spPr>
              <a:xfrm>
                <a:off x="8275019" y="3261886"/>
                <a:ext cx="555632" cy="5508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a:solidFill>
                    <a:schemeClr val="bg1">
                      <a:lumMod val="50000"/>
                    </a:schemeClr>
                  </a:solidFill>
                </a:endParaRPr>
              </a:p>
            </p:txBody>
          </p:sp>
          <p:sp>
            <p:nvSpPr>
              <p:cNvPr id="150612" name="Rectangle 19">
                <a:extLst>
                  <a:ext uri="{FF2B5EF4-FFF2-40B4-BE49-F238E27FC236}">
                    <a16:creationId xmlns:a16="http://schemas.microsoft.com/office/drawing/2014/main" id="{CE3C951F-0437-2F36-F149-CF89EDC5922D}"/>
                  </a:ext>
                </a:extLst>
              </p:cNvPr>
              <p:cNvSpPr>
                <a:spLocks noChangeArrowheads="1"/>
              </p:cNvSpPr>
              <p:nvPr/>
            </p:nvSpPr>
            <p:spPr bwMode="auto">
              <a:xfrm>
                <a:off x="8355058" y="3387739"/>
                <a:ext cx="395307" cy="38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en-US" altLang="ar-KW" sz="2000" dirty="0">
                    <a:solidFill>
                      <a:srgbClr val="FFFFFF"/>
                    </a:solidFill>
                  </a:rPr>
                  <a:t>6</a:t>
                </a:r>
              </a:p>
            </p:txBody>
          </p:sp>
        </p:grpSp>
        <p:grpSp>
          <p:nvGrpSpPr>
            <p:cNvPr id="150605" name="Group 12">
              <a:extLst>
                <a:ext uri="{FF2B5EF4-FFF2-40B4-BE49-F238E27FC236}">
                  <a16:creationId xmlns:a16="http://schemas.microsoft.com/office/drawing/2014/main" id="{9D5A3DC0-1AD5-F3F2-339C-7CDBCBE0C9DD}"/>
                </a:ext>
              </a:extLst>
            </p:cNvPr>
            <p:cNvGrpSpPr>
              <a:grpSpLocks/>
            </p:cNvGrpSpPr>
            <p:nvPr/>
          </p:nvGrpSpPr>
          <p:grpSpPr bwMode="auto">
            <a:xfrm>
              <a:off x="8275019" y="4073083"/>
              <a:ext cx="555632" cy="550851"/>
              <a:chOff x="8275019" y="4073083"/>
              <a:chExt cx="555632" cy="550851"/>
            </a:xfrm>
          </p:grpSpPr>
          <p:sp>
            <p:nvSpPr>
              <p:cNvPr id="17" name="Rounded Rectangle 16">
                <a:extLst>
                  <a:ext uri="{FF2B5EF4-FFF2-40B4-BE49-F238E27FC236}">
                    <a16:creationId xmlns:a16="http://schemas.microsoft.com/office/drawing/2014/main" id="{0EBE24D5-4CC5-36E8-E501-34D500F07190}"/>
                  </a:ext>
                </a:extLst>
              </p:cNvPr>
              <p:cNvSpPr/>
              <p:nvPr/>
            </p:nvSpPr>
            <p:spPr>
              <a:xfrm>
                <a:off x="8275019" y="4073083"/>
                <a:ext cx="555632" cy="55085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a:solidFill>
                    <a:schemeClr val="bg1">
                      <a:lumMod val="50000"/>
                    </a:schemeClr>
                  </a:solidFill>
                </a:endParaRPr>
              </a:p>
            </p:txBody>
          </p:sp>
          <p:sp>
            <p:nvSpPr>
              <p:cNvPr id="150610" name="Rectangle 17">
                <a:extLst>
                  <a:ext uri="{FF2B5EF4-FFF2-40B4-BE49-F238E27FC236}">
                    <a16:creationId xmlns:a16="http://schemas.microsoft.com/office/drawing/2014/main" id="{75D00ADB-BEFE-9AF3-DEC3-48AFECA93691}"/>
                  </a:ext>
                </a:extLst>
              </p:cNvPr>
              <p:cNvSpPr>
                <a:spLocks noChangeArrowheads="1"/>
              </p:cNvSpPr>
              <p:nvPr/>
            </p:nvSpPr>
            <p:spPr bwMode="auto">
              <a:xfrm>
                <a:off x="8370440" y="4195233"/>
                <a:ext cx="395307" cy="38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en-US" altLang="ar-KW" sz="2000" dirty="0">
                    <a:solidFill>
                      <a:srgbClr val="FFFFFF"/>
                    </a:solidFill>
                  </a:rPr>
                  <a:t>7</a:t>
                </a:r>
              </a:p>
            </p:txBody>
          </p:sp>
        </p:grpSp>
        <p:grpSp>
          <p:nvGrpSpPr>
            <p:cNvPr id="150606" name="Group 13">
              <a:extLst>
                <a:ext uri="{FF2B5EF4-FFF2-40B4-BE49-F238E27FC236}">
                  <a16:creationId xmlns:a16="http://schemas.microsoft.com/office/drawing/2014/main" id="{FC7FAB1F-C4D5-D520-007A-594F07F143A6}"/>
                </a:ext>
              </a:extLst>
            </p:cNvPr>
            <p:cNvGrpSpPr>
              <a:grpSpLocks/>
            </p:cNvGrpSpPr>
            <p:nvPr/>
          </p:nvGrpSpPr>
          <p:grpSpPr bwMode="auto">
            <a:xfrm>
              <a:off x="8275019" y="4884278"/>
              <a:ext cx="555632" cy="550852"/>
              <a:chOff x="8275019" y="4884278"/>
              <a:chExt cx="555632" cy="550852"/>
            </a:xfrm>
          </p:grpSpPr>
          <p:sp>
            <p:nvSpPr>
              <p:cNvPr id="15" name="Rounded Rectangle 14">
                <a:extLst>
                  <a:ext uri="{FF2B5EF4-FFF2-40B4-BE49-F238E27FC236}">
                    <a16:creationId xmlns:a16="http://schemas.microsoft.com/office/drawing/2014/main" id="{06AEA7EB-50B4-ABBE-82FE-9A58469BC8C9}"/>
                  </a:ext>
                </a:extLst>
              </p:cNvPr>
              <p:cNvSpPr/>
              <p:nvPr/>
            </p:nvSpPr>
            <p:spPr>
              <a:xfrm>
                <a:off x="8275019" y="4884278"/>
                <a:ext cx="555632" cy="55085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a:solidFill>
                    <a:schemeClr val="bg1">
                      <a:lumMod val="50000"/>
                    </a:schemeClr>
                  </a:solidFill>
                </a:endParaRPr>
              </a:p>
            </p:txBody>
          </p:sp>
          <p:sp>
            <p:nvSpPr>
              <p:cNvPr id="150608" name="Rectangle 15">
                <a:extLst>
                  <a:ext uri="{FF2B5EF4-FFF2-40B4-BE49-F238E27FC236}">
                    <a16:creationId xmlns:a16="http://schemas.microsoft.com/office/drawing/2014/main" id="{B74F8E47-36A0-6EC5-E339-9181512197BE}"/>
                  </a:ext>
                </a:extLst>
              </p:cNvPr>
              <p:cNvSpPr>
                <a:spLocks noChangeArrowheads="1"/>
              </p:cNvSpPr>
              <p:nvPr/>
            </p:nvSpPr>
            <p:spPr bwMode="auto">
              <a:xfrm>
                <a:off x="8363323" y="4984841"/>
                <a:ext cx="395307" cy="38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en-US" altLang="ar-KW" sz="2000" dirty="0">
                    <a:solidFill>
                      <a:srgbClr val="FFFFFF"/>
                    </a:solidFill>
                  </a:rPr>
                  <a:t>8</a:t>
                </a:r>
              </a:p>
            </p:txBody>
          </p:sp>
        </p:grpSp>
      </p:grpSp>
      <p:grpSp>
        <p:nvGrpSpPr>
          <p:cNvPr id="150534" name="Group 30">
            <a:extLst>
              <a:ext uri="{FF2B5EF4-FFF2-40B4-BE49-F238E27FC236}">
                <a16:creationId xmlns:a16="http://schemas.microsoft.com/office/drawing/2014/main" id="{59686DB0-DADA-7674-5B80-BE0054666EAE}"/>
              </a:ext>
            </a:extLst>
          </p:cNvPr>
          <p:cNvGrpSpPr>
            <a:grpSpLocks/>
          </p:cNvGrpSpPr>
          <p:nvPr/>
        </p:nvGrpSpPr>
        <p:grpSpPr bwMode="auto">
          <a:xfrm>
            <a:off x="11458428" y="3187404"/>
            <a:ext cx="555626" cy="2984500"/>
            <a:chOff x="8275018" y="2450691"/>
            <a:chExt cx="555633" cy="2984439"/>
          </a:xfrm>
        </p:grpSpPr>
        <p:grpSp>
          <p:nvGrpSpPr>
            <p:cNvPr id="150579" name="Group 35">
              <a:extLst>
                <a:ext uri="{FF2B5EF4-FFF2-40B4-BE49-F238E27FC236}">
                  <a16:creationId xmlns:a16="http://schemas.microsoft.com/office/drawing/2014/main" id="{896143DE-9FC5-BC4D-CAFD-B62D04DCC2C9}"/>
                </a:ext>
              </a:extLst>
            </p:cNvPr>
            <p:cNvGrpSpPr>
              <a:grpSpLocks/>
            </p:cNvGrpSpPr>
            <p:nvPr/>
          </p:nvGrpSpPr>
          <p:grpSpPr bwMode="auto">
            <a:xfrm>
              <a:off x="8275018" y="2450691"/>
              <a:ext cx="555632" cy="550851"/>
              <a:chOff x="8275018" y="2450691"/>
              <a:chExt cx="555632" cy="550851"/>
            </a:xfrm>
          </p:grpSpPr>
          <p:sp>
            <p:nvSpPr>
              <p:cNvPr id="46" name="Rounded Rectangle 45">
                <a:extLst>
                  <a:ext uri="{FF2B5EF4-FFF2-40B4-BE49-F238E27FC236}">
                    <a16:creationId xmlns:a16="http://schemas.microsoft.com/office/drawing/2014/main" id="{9D4C07EC-4AC5-53DB-32CB-FD19A1828471}"/>
                  </a:ext>
                </a:extLst>
              </p:cNvPr>
              <p:cNvSpPr/>
              <p:nvPr/>
            </p:nvSpPr>
            <p:spPr>
              <a:xfrm>
                <a:off x="8275018" y="2450691"/>
                <a:ext cx="555632" cy="55085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dirty="0">
                  <a:solidFill>
                    <a:schemeClr val="bg1">
                      <a:lumMod val="50000"/>
                    </a:schemeClr>
                  </a:solidFill>
                </a:endParaRPr>
              </a:p>
            </p:txBody>
          </p:sp>
          <p:sp>
            <p:nvSpPr>
              <p:cNvPr id="150590" name="Rectangle 46">
                <a:extLst>
                  <a:ext uri="{FF2B5EF4-FFF2-40B4-BE49-F238E27FC236}">
                    <a16:creationId xmlns:a16="http://schemas.microsoft.com/office/drawing/2014/main" id="{0E940598-6D5E-557E-E596-3EE05C129CB1}"/>
                  </a:ext>
                </a:extLst>
              </p:cNvPr>
              <p:cNvSpPr>
                <a:spLocks noChangeArrowheads="1"/>
              </p:cNvSpPr>
              <p:nvPr/>
            </p:nvSpPr>
            <p:spPr bwMode="auto">
              <a:xfrm>
                <a:off x="8366975" y="2551649"/>
                <a:ext cx="388894"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ar-KW" altLang="ar-KW" sz="2000" dirty="0">
                    <a:solidFill>
                      <a:srgbClr val="FFFFFF"/>
                    </a:solidFill>
                  </a:rPr>
                  <a:t>1</a:t>
                </a:r>
                <a:endParaRPr lang="en-US" altLang="ar-KW" sz="2000" dirty="0">
                  <a:solidFill>
                    <a:srgbClr val="FFFFFF"/>
                  </a:solidFill>
                </a:endParaRPr>
              </a:p>
            </p:txBody>
          </p:sp>
        </p:grpSp>
        <p:grpSp>
          <p:nvGrpSpPr>
            <p:cNvPr id="150580" name="Group 36">
              <a:extLst>
                <a:ext uri="{FF2B5EF4-FFF2-40B4-BE49-F238E27FC236}">
                  <a16:creationId xmlns:a16="http://schemas.microsoft.com/office/drawing/2014/main" id="{884B42CB-607A-3DDA-D760-B9935927C7FD}"/>
                </a:ext>
              </a:extLst>
            </p:cNvPr>
            <p:cNvGrpSpPr>
              <a:grpSpLocks/>
            </p:cNvGrpSpPr>
            <p:nvPr/>
          </p:nvGrpSpPr>
          <p:grpSpPr bwMode="auto">
            <a:xfrm>
              <a:off x="8275019" y="3261886"/>
              <a:ext cx="555632" cy="550852"/>
              <a:chOff x="8275019" y="3261886"/>
              <a:chExt cx="555632" cy="550852"/>
            </a:xfrm>
          </p:grpSpPr>
          <p:sp>
            <p:nvSpPr>
              <p:cNvPr id="44" name="Rounded Rectangle 43">
                <a:extLst>
                  <a:ext uri="{FF2B5EF4-FFF2-40B4-BE49-F238E27FC236}">
                    <a16:creationId xmlns:a16="http://schemas.microsoft.com/office/drawing/2014/main" id="{FE8D6DB6-AC3B-39F4-65A9-795BAA119D8E}"/>
                  </a:ext>
                </a:extLst>
              </p:cNvPr>
              <p:cNvSpPr/>
              <p:nvPr/>
            </p:nvSpPr>
            <p:spPr>
              <a:xfrm>
                <a:off x="8275019" y="3261886"/>
                <a:ext cx="555632" cy="5508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a:solidFill>
                    <a:schemeClr val="bg1">
                      <a:lumMod val="50000"/>
                    </a:schemeClr>
                  </a:solidFill>
                </a:endParaRPr>
              </a:p>
            </p:txBody>
          </p:sp>
          <p:sp>
            <p:nvSpPr>
              <p:cNvPr id="150588" name="Rectangle 44">
                <a:extLst>
                  <a:ext uri="{FF2B5EF4-FFF2-40B4-BE49-F238E27FC236}">
                    <a16:creationId xmlns:a16="http://schemas.microsoft.com/office/drawing/2014/main" id="{8B7FD814-C239-D03D-D04E-170FC39A570D}"/>
                  </a:ext>
                </a:extLst>
              </p:cNvPr>
              <p:cNvSpPr>
                <a:spLocks noChangeArrowheads="1"/>
              </p:cNvSpPr>
              <p:nvPr/>
            </p:nvSpPr>
            <p:spPr bwMode="auto">
              <a:xfrm>
                <a:off x="8358265" y="3387739"/>
                <a:ext cx="388894"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ar-KW" altLang="ar-KW" sz="2000" dirty="0">
                    <a:solidFill>
                      <a:srgbClr val="FFFFFF"/>
                    </a:solidFill>
                  </a:rPr>
                  <a:t>2</a:t>
                </a:r>
                <a:endParaRPr lang="en-US" altLang="ar-KW" sz="2000" dirty="0">
                  <a:solidFill>
                    <a:srgbClr val="FFFFFF"/>
                  </a:solidFill>
                </a:endParaRPr>
              </a:p>
            </p:txBody>
          </p:sp>
        </p:grpSp>
        <p:grpSp>
          <p:nvGrpSpPr>
            <p:cNvPr id="150581" name="Group 37">
              <a:extLst>
                <a:ext uri="{FF2B5EF4-FFF2-40B4-BE49-F238E27FC236}">
                  <a16:creationId xmlns:a16="http://schemas.microsoft.com/office/drawing/2014/main" id="{FCAD894C-79E4-4560-1C1D-CD0DA7E3F545}"/>
                </a:ext>
              </a:extLst>
            </p:cNvPr>
            <p:cNvGrpSpPr>
              <a:grpSpLocks/>
            </p:cNvGrpSpPr>
            <p:nvPr/>
          </p:nvGrpSpPr>
          <p:grpSpPr bwMode="auto">
            <a:xfrm>
              <a:off x="8275019" y="4073083"/>
              <a:ext cx="555632" cy="550851"/>
              <a:chOff x="8275019" y="4073083"/>
              <a:chExt cx="555632" cy="550851"/>
            </a:xfrm>
          </p:grpSpPr>
          <p:sp>
            <p:nvSpPr>
              <p:cNvPr id="42" name="Rounded Rectangle 41">
                <a:extLst>
                  <a:ext uri="{FF2B5EF4-FFF2-40B4-BE49-F238E27FC236}">
                    <a16:creationId xmlns:a16="http://schemas.microsoft.com/office/drawing/2014/main" id="{29EB1D17-AEA7-D52A-71A4-D3BCF85E37B1}"/>
                  </a:ext>
                </a:extLst>
              </p:cNvPr>
              <p:cNvSpPr/>
              <p:nvPr/>
            </p:nvSpPr>
            <p:spPr>
              <a:xfrm>
                <a:off x="8275019" y="4073083"/>
                <a:ext cx="555632" cy="55085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a:solidFill>
                    <a:schemeClr val="bg1">
                      <a:lumMod val="50000"/>
                    </a:schemeClr>
                  </a:solidFill>
                </a:endParaRPr>
              </a:p>
            </p:txBody>
          </p:sp>
          <p:sp>
            <p:nvSpPr>
              <p:cNvPr id="150586" name="Rectangle 42">
                <a:extLst>
                  <a:ext uri="{FF2B5EF4-FFF2-40B4-BE49-F238E27FC236}">
                    <a16:creationId xmlns:a16="http://schemas.microsoft.com/office/drawing/2014/main" id="{E4F293C4-1752-5A45-3F21-CF7B8D1CDBBE}"/>
                  </a:ext>
                </a:extLst>
              </p:cNvPr>
              <p:cNvSpPr>
                <a:spLocks noChangeArrowheads="1"/>
              </p:cNvSpPr>
              <p:nvPr/>
            </p:nvSpPr>
            <p:spPr bwMode="auto">
              <a:xfrm>
                <a:off x="8373646" y="4195233"/>
                <a:ext cx="388894"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ar-KW" altLang="ar-KW" sz="2000" dirty="0">
                    <a:solidFill>
                      <a:srgbClr val="FFFFFF"/>
                    </a:solidFill>
                  </a:rPr>
                  <a:t>3</a:t>
                </a:r>
                <a:endParaRPr lang="en-US" altLang="ar-KW" sz="2000" dirty="0">
                  <a:solidFill>
                    <a:srgbClr val="FFFFFF"/>
                  </a:solidFill>
                </a:endParaRPr>
              </a:p>
            </p:txBody>
          </p:sp>
        </p:grpSp>
        <p:grpSp>
          <p:nvGrpSpPr>
            <p:cNvPr id="150582" name="Group 38">
              <a:extLst>
                <a:ext uri="{FF2B5EF4-FFF2-40B4-BE49-F238E27FC236}">
                  <a16:creationId xmlns:a16="http://schemas.microsoft.com/office/drawing/2014/main" id="{922F7A3A-F216-11B8-6935-A0F22EF86695}"/>
                </a:ext>
              </a:extLst>
            </p:cNvPr>
            <p:cNvGrpSpPr>
              <a:grpSpLocks/>
            </p:cNvGrpSpPr>
            <p:nvPr/>
          </p:nvGrpSpPr>
          <p:grpSpPr bwMode="auto">
            <a:xfrm>
              <a:off x="8275019" y="4884278"/>
              <a:ext cx="555632" cy="550852"/>
              <a:chOff x="8275019" y="4884278"/>
              <a:chExt cx="555632" cy="550852"/>
            </a:xfrm>
          </p:grpSpPr>
          <p:sp>
            <p:nvSpPr>
              <p:cNvPr id="40" name="Rounded Rectangle 39">
                <a:extLst>
                  <a:ext uri="{FF2B5EF4-FFF2-40B4-BE49-F238E27FC236}">
                    <a16:creationId xmlns:a16="http://schemas.microsoft.com/office/drawing/2014/main" id="{ACF29163-7B82-0059-9794-650EA4EA931F}"/>
                  </a:ext>
                </a:extLst>
              </p:cNvPr>
              <p:cNvSpPr/>
              <p:nvPr/>
            </p:nvSpPr>
            <p:spPr>
              <a:xfrm>
                <a:off x="8275019" y="4884278"/>
                <a:ext cx="555632" cy="5508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200">
                  <a:solidFill>
                    <a:schemeClr val="bg1">
                      <a:lumMod val="50000"/>
                    </a:schemeClr>
                  </a:solidFill>
                </a:endParaRPr>
              </a:p>
            </p:txBody>
          </p:sp>
          <p:sp>
            <p:nvSpPr>
              <p:cNvPr id="150584" name="Rectangle 40">
                <a:extLst>
                  <a:ext uri="{FF2B5EF4-FFF2-40B4-BE49-F238E27FC236}">
                    <a16:creationId xmlns:a16="http://schemas.microsoft.com/office/drawing/2014/main" id="{452E3C24-9A2C-9A18-DD1C-88E10EFF0DF7}"/>
                  </a:ext>
                </a:extLst>
              </p:cNvPr>
              <p:cNvSpPr>
                <a:spLocks noChangeArrowheads="1"/>
              </p:cNvSpPr>
              <p:nvPr/>
            </p:nvSpPr>
            <p:spPr bwMode="auto">
              <a:xfrm>
                <a:off x="8376432" y="5028520"/>
                <a:ext cx="388894" cy="3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rIns="121920" bIns="60960">
                <a:spAutoFit/>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algn="ctr" eaLnBrk="1" hangingPunct="1">
                  <a:lnSpc>
                    <a:spcPct val="89000"/>
                  </a:lnSpc>
                </a:pPr>
                <a:r>
                  <a:rPr lang="ar-KW" altLang="ar-KW" sz="2000" dirty="0">
                    <a:solidFill>
                      <a:srgbClr val="FFFFFF"/>
                    </a:solidFill>
                  </a:rPr>
                  <a:t>4</a:t>
                </a:r>
                <a:endParaRPr lang="en-US" altLang="ar-KW" sz="2000" dirty="0">
                  <a:solidFill>
                    <a:srgbClr val="FFFFFF"/>
                  </a:solidFill>
                </a:endParaRPr>
              </a:p>
            </p:txBody>
          </p:sp>
        </p:grpSp>
      </p:grpSp>
      <p:grpSp>
        <p:nvGrpSpPr>
          <p:cNvPr id="150535" name="Group 4">
            <a:extLst>
              <a:ext uri="{FF2B5EF4-FFF2-40B4-BE49-F238E27FC236}">
                <a16:creationId xmlns:a16="http://schemas.microsoft.com/office/drawing/2014/main" id="{79B33701-18B5-AC78-A8FF-9DAB7E7469D9}"/>
              </a:ext>
            </a:extLst>
          </p:cNvPr>
          <p:cNvGrpSpPr>
            <a:grpSpLocks noChangeAspect="1"/>
          </p:cNvGrpSpPr>
          <p:nvPr/>
        </p:nvGrpSpPr>
        <p:grpSpPr bwMode="auto">
          <a:xfrm>
            <a:off x="0" y="-10722"/>
            <a:ext cx="2538459" cy="3418053"/>
            <a:chOff x="2471" y="82"/>
            <a:chExt cx="2968" cy="3997"/>
          </a:xfrm>
        </p:grpSpPr>
        <p:sp>
          <p:nvSpPr>
            <p:cNvPr id="150536" name="Freeform 5">
              <a:extLst>
                <a:ext uri="{FF2B5EF4-FFF2-40B4-BE49-F238E27FC236}">
                  <a16:creationId xmlns:a16="http://schemas.microsoft.com/office/drawing/2014/main" id="{D924C8C4-6364-405F-A132-31A00C2C5300}"/>
                </a:ext>
              </a:extLst>
            </p:cNvPr>
            <p:cNvSpPr>
              <a:spLocks/>
            </p:cNvSpPr>
            <p:nvPr/>
          </p:nvSpPr>
          <p:spPr bwMode="auto">
            <a:xfrm>
              <a:off x="3245" y="2247"/>
              <a:ext cx="206" cy="156"/>
            </a:xfrm>
            <a:custGeom>
              <a:avLst/>
              <a:gdLst>
                <a:gd name="T0" fmla="*/ 148 w 146"/>
                <a:gd name="T1" fmla="*/ 156 h 111"/>
                <a:gd name="T2" fmla="*/ 35 w 146"/>
                <a:gd name="T3" fmla="*/ 35 h 111"/>
                <a:gd name="T4" fmla="*/ 48 w 146"/>
                <a:gd name="T5" fmla="*/ 0 h 111"/>
                <a:gd name="T6" fmla="*/ 202 w 146"/>
                <a:gd name="T7" fmla="*/ 91 h 111"/>
                <a:gd name="T8" fmla="*/ 192 w 146"/>
                <a:gd name="T9" fmla="*/ 128 h 111"/>
                <a:gd name="T10" fmla="*/ 203 w 146"/>
                <a:gd name="T11" fmla="*/ 149 h 111"/>
                <a:gd name="T12" fmla="*/ 148 w 146"/>
                <a:gd name="T13" fmla="*/ 156 h 1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6" h="111">
                  <a:moveTo>
                    <a:pt x="105" y="111"/>
                  </a:moveTo>
                  <a:cubicBezTo>
                    <a:pt x="105" y="111"/>
                    <a:pt x="92" y="55"/>
                    <a:pt x="25" y="25"/>
                  </a:cubicBezTo>
                  <a:cubicBezTo>
                    <a:pt x="25" y="25"/>
                    <a:pt x="0" y="9"/>
                    <a:pt x="34" y="0"/>
                  </a:cubicBezTo>
                  <a:cubicBezTo>
                    <a:pt x="34" y="0"/>
                    <a:pt x="140" y="49"/>
                    <a:pt x="143" y="65"/>
                  </a:cubicBezTo>
                  <a:cubicBezTo>
                    <a:pt x="146" y="81"/>
                    <a:pt x="136" y="91"/>
                    <a:pt x="136" y="91"/>
                  </a:cubicBezTo>
                  <a:cubicBezTo>
                    <a:pt x="144" y="106"/>
                    <a:pt x="144" y="106"/>
                    <a:pt x="144" y="106"/>
                  </a:cubicBezTo>
                  <a:lnTo>
                    <a:pt x="105" y="111"/>
                  </a:lnTo>
                  <a:close/>
                </a:path>
              </a:pathLst>
            </a:custGeom>
            <a:solidFill>
              <a:srgbClr val="FED4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37" name="Freeform 6">
              <a:extLst>
                <a:ext uri="{FF2B5EF4-FFF2-40B4-BE49-F238E27FC236}">
                  <a16:creationId xmlns:a16="http://schemas.microsoft.com/office/drawing/2014/main" id="{DCC87330-FE4A-2874-00E1-20CD5BE6F745}"/>
                </a:ext>
              </a:extLst>
            </p:cNvPr>
            <p:cNvSpPr>
              <a:spLocks/>
            </p:cNvSpPr>
            <p:nvPr/>
          </p:nvSpPr>
          <p:spPr bwMode="auto">
            <a:xfrm>
              <a:off x="4361" y="2247"/>
              <a:ext cx="205" cy="156"/>
            </a:xfrm>
            <a:custGeom>
              <a:avLst/>
              <a:gdLst>
                <a:gd name="T0" fmla="*/ 58 w 146"/>
                <a:gd name="T1" fmla="*/ 156 h 111"/>
                <a:gd name="T2" fmla="*/ 170 w 146"/>
                <a:gd name="T3" fmla="*/ 35 h 111"/>
                <a:gd name="T4" fmla="*/ 157 w 146"/>
                <a:gd name="T5" fmla="*/ 0 h 111"/>
                <a:gd name="T6" fmla="*/ 4 w 146"/>
                <a:gd name="T7" fmla="*/ 91 h 111"/>
                <a:gd name="T8" fmla="*/ 14 w 146"/>
                <a:gd name="T9" fmla="*/ 128 h 111"/>
                <a:gd name="T10" fmla="*/ 3 w 146"/>
                <a:gd name="T11" fmla="*/ 149 h 111"/>
                <a:gd name="T12" fmla="*/ 58 w 146"/>
                <a:gd name="T13" fmla="*/ 156 h 1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6" h="111">
                  <a:moveTo>
                    <a:pt x="41" y="111"/>
                  </a:moveTo>
                  <a:cubicBezTo>
                    <a:pt x="41" y="111"/>
                    <a:pt x="53" y="55"/>
                    <a:pt x="121" y="25"/>
                  </a:cubicBezTo>
                  <a:cubicBezTo>
                    <a:pt x="121" y="25"/>
                    <a:pt x="146" y="9"/>
                    <a:pt x="112" y="0"/>
                  </a:cubicBezTo>
                  <a:cubicBezTo>
                    <a:pt x="112" y="0"/>
                    <a:pt x="6" y="49"/>
                    <a:pt x="3" y="65"/>
                  </a:cubicBezTo>
                  <a:cubicBezTo>
                    <a:pt x="0" y="81"/>
                    <a:pt x="10" y="91"/>
                    <a:pt x="10" y="91"/>
                  </a:cubicBezTo>
                  <a:cubicBezTo>
                    <a:pt x="2" y="106"/>
                    <a:pt x="2" y="106"/>
                    <a:pt x="2" y="106"/>
                  </a:cubicBezTo>
                  <a:lnTo>
                    <a:pt x="41" y="111"/>
                  </a:lnTo>
                  <a:close/>
                </a:path>
              </a:pathLst>
            </a:custGeom>
            <a:solidFill>
              <a:srgbClr val="FED4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59" name="Oval 12">
              <a:extLst>
                <a:ext uri="{FF2B5EF4-FFF2-40B4-BE49-F238E27FC236}">
                  <a16:creationId xmlns:a16="http://schemas.microsoft.com/office/drawing/2014/main" id="{593FAD2B-1A8A-BC66-0392-045CA56C8A94}"/>
                </a:ext>
              </a:extLst>
            </p:cNvPr>
            <p:cNvSpPr>
              <a:spLocks noChangeArrowheads="1"/>
            </p:cNvSpPr>
            <p:nvPr/>
          </p:nvSpPr>
          <p:spPr bwMode="auto">
            <a:xfrm>
              <a:off x="3042" y="698"/>
              <a:ext cx="1727" cy="1725"/>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150539" name="Oval 17">
              <a:extLst>
                <a:ext uri="{FF2B5EF4-FFF2-40B4-BE49-F238E27FC236}">
                  <a16:creationId xmlns:a16="http://schemas.microsoft.com/office/drawing/2014/main" id="{58E955D5-059C-15DE-C670-C6376C19A69D}"/>
                </a:ext>
              </a:extLst>
            </p:cNvPr>
            <p:cNvSpPr>
              <a:spLocks noChangeArrowheads="1"/>
            </p:cNvSpPr>
            <p:nvPr/>
          </p:nvSpPr>
          <p:spPr bwMode="auto">
            <a:xfrm>
              <a:off x="3212" y="867"/>
              <a:ext cx="1388" cy="1389"/>
            </a:xfrm>
            <a:prstGeom prst="ellipse">
              <a:avLst/>
            </a:pr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63" name="Oval 18">
              <a:extLst>
                <a:ext uri="{FF2B5EF4-FFF2-40B4-BE49-F238E27FC236}">
                  <a16:creationId xmlns:a16="http://schemas.microsoft.com/office/drawing/2014/main" id="{7891179E-65D4-2763-A3B2-5D6B496B1099}"/>
                </a:ext>
              </a:extLst>
            </p:cNvPr>
            <p:cNvSpPr>
              <a:spLocks noChangeArrowheads="1"/>
            </p:cNvSpPr>
            <p:nvPr/>
          </p:nvSpPr>
          <p:spPr bwMode="auto">
            <a:xfrm>
              <a:off x="3380" y="1037"/>
              <a:ext cx="1051" cy="1049"/>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150541" name="Oval 19">
              <a:extLst>
                <a:ext uri="{FF2B5EF4-FFF2-40B4-BE49-F238E27FC236}">
                  <a16:creationId xmlns:a16="http://schemas.microsoft.com/office/drawing/2014/main" id="{E0B8BD6F-02EC-3DBE-3451-725CEDB62A34}"/>
                </a:ext>
              </a:extLst>
            </p:cNvPr>
            <p:cNvSpPr>
              <a:spLocks noChangeArrowheads="1"/>
            </p:cNvSpPr>
            <p:nvPr/>
          </p:nvSpPr>
          <p:spPr bwMode="auto">
            <a:xfrm>
              <a:off x="3551" y="1206"/>
              <a:ext cx="710" cy="711"/>
            </a:xfrm>
            <a:prstGeom prst="ellipse">
              <a:avLst/>
            </a:pr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65" name="Oval 20">
              <a:extLst>
                <a:ext uri="{FF2B5EF4-FFF2-40B4-BE49-F238E27FC236}">
                  <a16:creationId xmlns:a16="http://schemas.microsoft.com/office/drawing/2014/main" id="{4F39E766-4ED0-5311-E284-62BEB63D108D}"/>
                </a:ext>
              </a:extLst>
            </p:cNvPr>
            <p:cNvSpPr>
              <a:spLocks noChangeArrowheads="1"/>
            </p:cNvSpPr>
            <p:nvPr/>
          </p:nvSpPr>
          <p:spPr bwMode="auto">
            <a:xfrm>
              <a:off x="3719" y="1376"/>
              <a:ext cx="373" cy="372"/>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150543" name="Freeform 21">
              <a:extLst>
                <a:ext uri="{FF2B5EF4-FFF2-40B4-BE49-F238E27FC236}">
                  <a16:creationId xmlns:a16="http://schemas.microsoft.com/office/drawing/2014/main" id="{ADE831C0-2CDC-3014-D3DA-481A5EA5842E}"/>
                </a:ext>
              </a:extLst>
            </p:cNvPr>
            <p:cNvSpPr>
              <a:spLocks/>
            </p:cNvSpPr>
            <p:nvPr/>
          </p:nvSpPr>
          <p:spPr bwMode="auto">
            <a:xfrm>
              <a:off x="3569" y="2195"/>
              <a:ext cx="683" cy="750"/>
            </a:xfrm>
            <a:custGeom>
              <a:avLst/>
              <a:gdLst>
                <a:gd name="T0" fmla="*/ 238 w 486"/>
                <a:gd name="T1" fmla="*/ 727 h 533"/>
                <a:gd name="T2" fmla="*/ 67 w 486"/>
                <a:gd name="T3" fmla="*/ 329 h 533"/>
                <a:gd name="T4" fmla="*/ 114 w 486"/>
                <a:gd name="T5" fmla="*/ 48 h 533"/>
                <a:gd name="T6" fmla="*/ 135 w 486"/>
                <a:gd name="T7" fmla="*/ 120 h 533"/>
                <a:gd name="T8" fmla="*/ 238 w 486"/>
                <a:gd name="T9" fmla="*/ 25 h 533"/>
                <a:gd name="T10" fmla="*/ 253 w 486"/>
                <a:gd name="T11" fmla="*/ 121 h 533"/>
                <a:gd name="T12" fmla="*/ 486 w 486"/>
                <a:gd name="T13" fmla="*/ 0 h 533"/>
                <a:gd name="T14" fmla="*/ 462 w 486"/>
                <a:gd name="T15" fmla="*/ 136 h 533"/>
                <a:gd name="T16" fmla="*/ 603 w 486"/>
                <a:gd name="T17" fmla="*/ 68 h 533"/>
                <a:gd name="T18" fmla="*/ 572 w 486"/>
                <a:gd name="T19" fmla="*/ 174 h 533"/>
                <a:gd name="T20" fmla="*/ 659 w 486"/>
                <a:gd name="T21" fmla="*/ 121 h 533"/>
                <a:gd name="T22" fmla="*/ 601 w 486"/>
                <a:gd name="T23" fmla="*/ 353 h 533"/>
                <a:gd name="T24" fmla="*/ 424 w 486"/>
                <a:gd name="T25" fmla="*/ 733 h 533"/>
                <a:gd name="T26" fmla="*/ 391 w 486"/>
                <a:gd name="T27" fmla="*/ 715 h 533"/>
                <a:gd name="T28" fmla="*/ 375 w 486"/>
                <a:gd name="T29" fmla="*/ 736 h 533"/>
                <a:gd name="T30" fmla="*/ 343 w 486"/>
                <a:gd name="T31" fmla="*/ 715 h 533"/>
                <a:gd name="T32" fmla="*/ 311 w 486"/>
                <a:gd name="T33" fmla="*/ 736 h 533"/>
                <a:gd name="T34" fmla="*/ 278 w 486"/>
                <a:gd name="T35" fmla="*/ 708 h 533"/>
                <a:gd name="T36" fmla="*/ 267 w 486"/>
                <a:gd name="T37" fmla="*/ 750 h 533"/>
                <a:gd name="T38" fmla="*/ 249 w 486"/>
                <a:gd name="T39" fmla="*/ 712 h 533"/>
                <a:gd name="T40" fmla="*/ 238 w 486"/>
                <a:gd name="T41" fmla="*/ 727 h 5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6" h="533">
                  <a:moveTo>
                    <a:pt x="169" y="517"/>
                  </a:moveTo>
                  <a:cubicBezTo>
                    <a:pt x="172" y="501"/>
                    <a:pt x="96" y="309"/>
                    <a:pt x="48" y="234"/>
                  </a:cubicBezTo>
                  <a:cubicBezTo>
                    <a:pt x="0" y="158"/>
                    <a:pt x="32" y="84"/>
                    <a:pt x="81" y="34"/>
                  </a:cubicBezTo>
                  <a:cubicBezTo>
                    <a:pt x="81" y="34"/>
                    <a:pt x="85" y="72"/>
                    <a:pt x="96" y="85"/>
                  </a:cubicBezTo>
                  <a:cubicBezTo>
                    <a:pt x="96" y="85"/>
                    <a:pt x="155" y="65"/>
                    <a:pt x="169" y="18"/>
                  </a:cubicBezTo>
                  <a:cubicBezTo>
                    <a:pt x="169" y="18"/>
                    <a:pt x="188" y="66"/>
                    <a:pt x="180" y="86"/>
                  </a:cubicBezTo>
                  <a:cubicBezTo>
                    <a:pt x="180" y="86"/>
                    <a:pt x="300" y="60"/>
                    <a:pt x="346" y="0"/>
                  </a:cubicBezTo>
                  <a:cubicBezTo>
                    <a:pt x="346" y="0"/>
                    <a:pt x="354" y="79"/>
                    <a:pt x="329" y="97"/>
                  </a:cubicBezTo>
                  <a:cubicBezTo>
                    <a:pt x="329" y="97"/>
                    <a:pt x="403" y="98"/>
                    <a:pt x="429" y="48"/>
                  </a:cubicBezTo>
                  <a:cubicBezTo>
                    <a:pt x="429" y="48"/>
                    <a:pt x="424" y="113"/>
                    <a:pt x="407" y="124"/>
                  </a:cubicBezTo>
                  <a:cubicBezTo>
                    <a:pt x="407" y="124"/>
                    <a:pt x="450" y="121"/>
                    <a:pt x="469" y="86"/>
                  </a:cubicBezTo>
                  <a:cubicBezTo>
                    <a:pt x="469" y="86"/>
                    <a:pt x="486" y="202"/>
                    <a:pt x="428" y="251"/>
                  </a:cubicBezTo>
                  <a:cubicBezTo>
                    <a:pt x="373" y="298"/>
                    <a:pt x="295" y="465"/>
                    <a:pt x="302" y="521"/>
                  </a:cubicBezTo>
                  <a:cubicBezTo>
                    <a:pt x="278" y="508"/>
                    <a:pt x="278" y="508"/>
                    <a:pt x="278" y="508"/>
                  </a:cubicBezTo>
                  <a:cubicBezTo>
                    <a:pt x="267" y="523"/>
                    <a:pt x="267" y="523"/>
                    <a:pt x="267" y="523"/>
                  </a:cubicBezTo>
                  <a:cubicBezTo>
                    <a:pt x="244" y="508"/>
                    <a:pt x="244" y="508"/>
                    <a:pt x="244" y="508"/>
                  </a:cubicBezTo>
                  <a:cubicBezTo>
                    <a:pt x="221" y="523"/>
                    <a:pt x="221" y="523"/>
                    <a:pt x="221" y="523"/>
                  </a:cubicBezTo>
                  <a:cubicBezTo>
                    <a:pt x="198" y="503"/>
                    <a:pt x="198" y="503"/>
                    <a:pt x="198" y="503"/>
                  </a:cubicBezTo>
                  <a:cubicBezTo>
                    <a:pt x="190" y="533"/>
                    <a:pt x="190" y="533"/>
                    <a:pt x="190" y="533"/>
                  </a:cubicBezTo>
                  <a:cubicBezTo>
                    <a:pt x="177" y="506"/>
                    <a:pt x="177" y="506"/>
                    <a:pt x="177" y="506"/>
                  </a:cubicBezTo>
                  <a:lnTo>
                    <a:pt x="169" y="51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44" name="Freeform 22">
              <a:extLst>
                <a:ext uri="{FF2B5EF4-FFF2-40B4-BE49-F238E27FC236}">
                  <a16:creationId xmlns:a16="http://schemas.microsoft.com/office/drawing/2014/main" id="{6C41B118-C926-DBCB-F680-8905CE81E294}"/>
                </a:ext>
              </a:extLst>
            </p:cNvPr>
            <p:cNvSpPr>
              <a:spLocks/>
            </p:cNvSpPr>
            <p:nvPr/>
          </p:nvSpPr>
          <p:spPr bwMode="auto">
            <a:xfrm>
              <a:off x="3652" y="3399"/>
              <a:ext cx="508" cy="641"/>
            </a:xfrm>
            <a:custGeom>
              <a:avLst/>
              <a:gdLst>
                <a:gd name="T0" fmla="*/ 253 w 361"/>
                <a:gd name="T1" fmla="*/ 59 h 456"/>
                <a:gd name="T2" fmla="*/ 0 w 361"/>
                <a:gd name="T3" fmla="*/ 0 h 456"/>
                <a:gd name="T4" fmla="*/ 0 w 361"/>
                <a:gd name="T5" fmla="*/ 641 h 456"/>
                <a:gd name="T6" fmla="*/ 73 w 361"/>
                <a:gd name="T7" fmla="*/ 641 h 456"/>
                <a:gd name="T8" fmla="*/ 96 w 361"/>
                <a:gd name="T9" fmla="*/ 268 h 456"/>
                <a:gd name="T10" fmla="*/ 253 w 361"/>
                <a:gd name="T11" fmla="*/ 288 h 456"/>
                <a:gd name="T12" fmla="*/ 412 w 361"/>
                <a:gd name="T13" fmla="*/ 268 h 456"/>
                <a:gd name="T14" fmla="*/ 435 w 361"/>
                <a:gd name="T15" fmla="*/ 641 h 456"/>
                <a:gd name="T16" fmla="*/ 508 w 361"/>
                <a:gd name="T17" fmla="*/ 641 h 456"/>
                <a:gd name="T18" fmla="*/ 508 w 361"/>
                <a:gd name="T19" fmla="*/ 0 h 456"/>
                <a:gd name="T20" fmla="*/ 253 w 361"/>
                <a:gd name="T21" fmla="*/ 59 h 4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1" h="456">
                  <a:moveTo>
                    <a:pt x="180" y="42"/>
                  </a:moveTo>
                  <a:cubicBezTo>
                    <a:pt x="0" y="0"/>
                    <a:pt x="0" y="0"/>
                    <a:pt x="0" y="0"/>
                  </a:cubicBezTo>
                  <a:cubicBezTo>
                    <a:pt x="0" y="456"/>
                    <a:pt x="0" y="456"/>
                    <a:pt x="0" y="456"/>
                  </a:cubicBezTo>
                  <a:cubicBezTo>
                    <a:pt x="52" y="456"/>
                    <a:pt x="52" y="456"/>
                    <a:pt x="52" y="456"/>
                  </a:cubicBezTo>
                  <a:cubicBezTo>
                    <a:pt x="68" y="191"/>
                    <a:pt x="68" y="191"/>
                    <a:pt x="68" y="191"/>
                  </a:cubicBezTo>
                  <a:cubicBezTo>
                    <a:pt x="68" y="191"/>
                    <a:pt x="110" y="205"/>
                    <a:pt x="180" y="205"/>
                  </a:cubicBezTo>
                  <a:cubicBezTo>
                    <a:pt x="251" y="205"/>
                    <a:pt x="293" y="191"/>
                    <a:pt x="293" y="191"/>
                  </a:cubicBezTo>
                  <a:cubicBezTo>
                    <a:pt x="309" y="456"/>
                    <a:pt x="309" y="456"/>
                    <a:pt x="309" y="456"/>
                  </a:cubicBezTo>
                  <a:cubicBezTo>
                    <a:pt x="361" y="456"/>
                    <a:pt x="361" y="456"/>
                    <a:pt x="361" y="456"/>
                  </a:cubicBezTo>
                  <a:cubicBezTo>
                    <a:pt x="361" y="0"/>
                    <a:pt x="361" y="0"/>
                    <a:pt x="361" y="0"/>
                  </a:cubicBezTo>
                  <a:lnTo>
                    <a:pt x="180" y="4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68" name="Freeform 23">
              <a:extLst>
                <a:ext uri="{FF2B5EF4-FFF2-40B4-BE49-F238E27FC236}">
                  <a16:creationId xmlns:a16="http://schemas.microsoft.com/office/drawing/2014/main" id="{DEBD2351-9102-5947-BB71-66F7BE32B479}"/>
                </a:ext>
              </a:extLst>
            </p:cNvPr>
            <p:cNvSpPr>
              <a:spLocks/>
            </p:cNvSpPr>
            <p:nvPr/>
          </p:nvSpPr>
          <p:spPr bwMode="auto">
            <a:xfrm>
              <a:off x="3382" y="2370"/>
              <a:ext cx="1047" cy="1116"/>
            </a:xfrm>
            <a:custGeom>
              <a:avLst/>
              <a:gdLst>
                <a:gd name="T0" fmla="*/ 745 w 745"/>
                <a:gd name="T1" fmla="*/ 28 h 794"/>
                <a:gd name="T2" fmla="*/ 692 w 745"/>
                <a:gd name="T3" fmla="*/ 0 h 794"/>
                <a:gd name="T4" fmla="*/ 527 w 745"/>
                <a:gd name="T5" fmla="*/ 384 h 794"/>
                <a:gd name="T6" fmla="*/ 372 w 745"/>
                <a:gd name="T7" fmla="*/ 454 h 794"/>
                <a:gd name="T8" fmla="*/ 218 w 745"/>
                <a:gd name="T9" fmla="*/ 384 h 794"/>
                <a:gd name="T10" fmla="*/ 53 w 745"/>
                <a:gd name="T11" fmla="*/ 0 h 794"/>
                <a:gd name="T12" fmla="*/ 0 w 745"/>
                <a:gd name="T13" fmla="*/ 28 h 794"/>
                <a:gd name="T14" fmla="*/ 163 w 745"/>
                <a:gd name="T15" fmla="*/ 408 h 794"/>
                <a:gd name="T16" fmla="*/ 163 w 745"/>
                <a:gd name="T17" fmla="*/ 758 h 794"/>
                <a:gd name="T18" fmla="*/ 372 w 745"/>
                <a:gd name="T19" fmla="*/ 794 h 794"/>
                <a:gd name="T20" fmla="*/ 582 w 745"/>
                <a:gd name="T21" fmla="*/ 758 h 794"/>
                <a:gd name="T22" fmla="*/ 582 w 745"/>
                <a:gd name="T23" fmla="*/ 408 h 794"/>
                <a:gd name="T24" fmla="*/ 745 w 745"/>
                <a:gd name="T25" fmla="*/ 28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5" h="794">
                  <a:moveTo>
                    <a:pt x="745" y="28"/>
                  </a:moveTo>
                  <a:cubicBezTo>
                    <a:pt x="692" y="0"/>
                    <a:pt x="692" y="0"/>
                    <a:pt x="692" y="0"/>
                  </a:cubicBezTo>
                  <a:cubicBezTo>
                    <a:pt x="687" y="9"/>
                    <a:pt x="591" y="194"/>
                    <a:pt x="527" y="384"/>
                  </a:cubicBezTo>
                  <a:cubicBezTo>
                    <a:pt x="527" y="384"/>
                    <a:pt x="499" y="422"/>
                    <a:pt x="372" y="454"/>
                  </a:cubicBezTo>
                  <a:cubicBezTo>
                    <a:pt x="246" y="422"/>
                    <a:pt x="218" y="384"/>
                    <a:pt x="218" y="384"/>
                  </a:cubicBezTo>
                  <a:cubicBezTo>
                    <a:pt x="154" y="194"/>
                    <a:pt x="58" y="9"/>
                    <a:pt x="53" y="0"/>
                  </a:cubicBezTo>
                  <a:cubicBezTo>
                    <a:pt x="0" y="28"/>
                    <a:pt x="0" y="28"/>
                    <a:pt x="0" y="28"/>
                  </a:cubicBezTo>
                  <a:cubicBezTo>
                    <a:pt x="1" y="30"/>
                    <a:pt x="100" y="220"/>
                    <a:pt x="163" y="408"/>
                  </a:cubicBezTo>
                  <a:cubicBezTo>
                    <a:pt x="196" y="517"/>
                    <a:pt x="163" y="758"/>
                    <a:pt x="163" y="758"/>
                  </a:cubicBezTo>
                  <a:cubicBezTo>
                    <a:pt x="270" y="794"/>
                    <a:pt x="372" y="794"/>
                    <a:pt x="372" y="794"/>
                  </a:cubicBezTo>
                  <a:cubicBezTo>
                    <a:pt x="372" y="794"/>
                    <a:pt x="475" y="794"/>
                    <a:pt x="582" y="758"/>
                  </a:cubicBezTo>
                  <a:cubicBezTo>
                    <a:pt x="582" y="758"/>
                    <a:pt x="549" y="517"/>
                    <a:pt x="582" y="408"/>
                  </a:cubicBezTo>
                  <a:cubicBezTo>
                    <a:pt x="645" y="220"/>
                    <a:pt x="744" y="30"/>
                    <a:pt x="745" y="2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150546" name="Freeform 24">
              <a:extLst>
                <a:ext uri="{FF2B5EF4-FFF2-40B4-BE49-F238E27FC236}">
                  <a16:creationId xmlns:a16="http://schemas.microsoft.com/office/drawing/2014/main" id="{939BD784-2EAE-020E-90D1-884F592F1125}"/>
                </a:ext>
              </a:extLst>
            </p:cNvPr>
            <p:cNvSpPr>
              <a:spLocks/>
            </p:cNvSpPr>
            <p:nvPr/>
          </p:nvSpPr>
          <p:spPr bwMode="auto">
            <a:xfrm>
              <a:off x="3847" y="3050"/>
              <a:ext cx="117" cy="408"/>
            </a:xfrm>
            <a:custGeom>
              <a:avLst/>
              <a:gdLst>
                <a:gd name="T0" fmla="*/ 85 w 117"/>
                <a:gd name="T1" fmla="*/ 17 h 408"/>
                <a:gd name="T2" fmla="*/ 58 w 117"/>
                <a:gd name="T3" fmla="*/ 0 h 408"/>
                <a:gd name="T4" fmla="*/ 33 w 117"/>
                <a:gd name="T5" fmla="*/ 17 h 408"/>
                <a:gd name="T6" fmla="*/ 0 w 117"/>
                <a:gd name="T7" fmla="*/ 351 h 408"/>
                <a:gd name="T8" fmla="*/ 58 w 117"/>
                <a:gd name="T9" fmla="*/ 408 h 408"/>
                <a:gd name="T10" fmla="*/ 117 w 117"/>
                <a:gd name="T11" fmla="*/ 351 h 408"/>
                <a:gd name="T12" fmla="*/ 85 w 117"/>
                <a:gd name="T13" fmla="*/ 17 h 4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08">
                  <a:moveTo>
                    <a:pt x="85" y="17"/>
                  </a:moveTo>
                  <a:lnTo>
                    <a:pt x="58" y="0"/>
                  </a:lnTo>
                  <a:lnTo>
                    <a:pt x="33" y="17"/>
                  </a:lnTo>
                  <a:lnTo>
                    <a:pt x="0" y="351"/>
                  </a:lnTo>
                  <a:lnTo>
                    <a:pt x="58" y="408"/>
                  </a:lnTo>
                  <a:lnTo>
                    <a:pt x="117" y="351"/>
                  </a:lnTo>
                  <a:lnTo>
                    <a:pt x="85" y="17"/>
                  </a:lnTo>
                  <a:close/>
                </a:path>
              </a:pathLst>
            </a:custGeom>
            <a:solidFill>
              <a:srgbClr val="29A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47" name="Freeform 25">
              <a:extLst>
                <a:ext uri="{FF2B5EF4-FFF2-40B4-BE49-F238E27FC236}">
                  <a16:creationId xmlns:a16="http://schemas.microsoft.com/office/drawing/2014/main" id="{07E9AB1B-C133-11E0-79B1-7938888CB0FD}"/>
                </a:ext>
              </a:extLst>
            </p:cNvPr>
            <p:cNvSpPr>
              <a:spLocks/>
            </p:cNvSpPr>
            <p:nvPr/>
          </p:nvSpPr>
          <p:spPr bwMode="auto">
            <a:xfrm>
              <a:off x="3859" y="3008"/>
              <a:ext cx="94" cy="69"/>
            </a:xfrm>
            <a:custGeom>
              <a:avLst/>
              <a:gdLst>
                <a:gd name="T0" fmla="*/ 46 w 94"/>
                <a:gd name="T1" fmla="*/ 0 h 69"/>
                <a:gd name="T2" fmla="*/ 0 w 94"/>
                <a:gd name="T3" fmla="*/ 14 h 69"/>
                <a:gd name="T4" fmla="*/ 21 w 94"/>
                <a:gd name="T5" fmla="*/ 59 h 69"/>
                <a:gd name="T6" fmla="*/ 46 w 94"/>
                <a:gd name="T7" fmla="*/ 69 h 69"/>
                <a:gd name="T8" fmla="*/ 73 w 94"/>
                <a:gd name="T9" fmla="*/ 59 h 69"/>
                <a:gd name="T10" fmla="*/ 94 w 94"/>
                <a:gd name="T11" fmla="*/ 14 h 69"/>
                <a:gd name="T12" fmla="*/ 46 w 94"/>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69">
                  <a:moveTo>
                    <a:pt x="46" y="0"/>
                  </a:moveTo>
                  <a:lnTo>
                    <a:pt x="0" y="14"/>
                  </a:lnTo>
                  <a:lnTo>
                    <a:pt x="21" y="59"/>
                  </a:lnTo>
                  <a:lnTo>
                    <a:pt x="46" y="69"/>
                  </a:lnTo>
                  <a:lnTo>
                    <a:pt x="73" y="59"/>
                  </a:lnTo>
                  <a:lnTo>
                    <a:pt x="94" y="14"/>
                  </a:lnTo>
                  <a:lnTo>
                    <a:pt x="46" y="0"/>
                  </a:lnTo>
                  <a:close/>
                </a:path>
              </a:pathLst>
            </a:custGeom>
            <a:solidFill>
              <a:srgbClr val="007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48" name="Rectangle 26">
              <a:extLst>
                <a:ext uri="{FF2B5EF4-FFF2-40B4-BE49-F238E27FC236}">
                  <a16:creationId xmlns:a16="http://schemas.microsoft.com/office/drawing/2014/main" id="{260C7FF5-D6BC-7785-BF4F-2DFB351CFE8D}"/>
                </a:ext>
              </a:extLst>
            </p:cNvPr>
            <p:cNvSpPr>
              <a:spLocks noChangeArrowheads="1"/>
            </p:cNvSpPr>
            <p:nvPr/>
          </p:nvSpPr>
          <p:spPr bwMode="auto">
            <a:xfrm>
              <a:off x="3859" y="2855"/>
              <a:ext cx="94" cy="153"/>
            </a:xfrm>
            <a:prstGeom prst="rect">
              <a:avLst/>
            </a:prstGeom>
            <a:solidFill>
              <a:srgbClr val="FEC18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49" name="Oval 27">
              <a:extLst>
                <a:ext uri="{FF2B5EF4-FFF2-40B4-BE49-F238E27FC236}">
                  <a16:creationId xmlns:a16="http://schemas.microsoft.com/office/drawing/2014/main" id="{2A4A3E46-29F8-A68D-E08E-FF06F17181E3}"/>
                </a:ext>
              </a:extLst>
            </p:cNvPr>
            <p:cNvSpPr>
              <a:spLocks noChangeArrowheads="1"/>
            </p:cNvSpPr>
            <p:nvPr/>
          </p:nvSpPr>
          <p:spPr bwMode="auto">
            <a:xfrm>
              <a:off x="3598" y="2562"/>
              <a:ext cx="106" cy="107"/>
            </a:xfrm>
            <a:prstGeom prst="ellipse">
              <a:avLst/>
            </a:prstGeom>
            <a:solidFill>
              <a:srgbClr val="FEC1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50" name="Oval 28">
              <a:extLst>
                <a:ext uri="{FF2B5EF4-FFF2-40B4-BE49-F238E27FC236}">
                  <a16:creationId xmlns:a16="http://schemas.microsoft.com/office/drawing/2014/main" id="{4464EF16-80D0-EEF7-42CB-19D0914FA270}"/>
                </a:ext>
              </a:extLst>
            </p:cNvPr>
            <p:cNvSpPr>
              <a:spLocks noChangeArrowheads="1"/>
            </p:cNvSpPr>
            <p:nvPr/>
          </p:nvSpPr>
          <p:spPr bwMode="auto">
            <a:xfrm>
              <a:off x="4108" y="2562"/>
              <a:ext cx="105" cy="107"/>
            </a:xfrm>
            <a:prstGeom prst="ellipse">
              <a:avLst/>
            </a:prstGeom>
            <a:solidFill>
              <a:srgbClr val="FEC1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51" name="Freeform 29">
              <a:extLst>
                <a:ext uri="{FF2B5EF4-FFF2-40B4-BE49-F238E27FC236}">
                  <a16:creationId xmlns:a16="http://schemas.microsoft.com/office/drawing/2014/main" id="{1C9CF357-080E-004A-E85C-42A4BF9085EE}"/>
                </a:ext>
              </a:extLst>
            </p:cNvPr>
            <p:cNvSpPr>
              <a:spLocks/>
            </p:cNvSpPr>
            <p:nvPr/>
          </p:nvSpPr>
          <p:spPr bwMode="auto">
            <a:xfrm>
              <a:off x="3674" y="2389"/>
              <a:ext cx="463" cy="515"/>
            </a:xfrm>
            <a:custGeom>
              <a:avLst/>
              <a:gdLst>
                <a:gd name="T0" fmla="*/ 463 w 329"/>
                <a:gd name="T1" fmla="*/ 62 h 366"/>
                <a:gd name="T2" fmla="*/ 407 w 329"/>
                <a:gd name="T3" fmla="*/ 0 h 366"/>
                <a:gd name="T4" fmla="*/ 400 w 329"/>
                <a:gd name="T5" fmla="*/ 0 h 366"/>
                <a:gd name="T6" fmla="*/ 63 w 329"/>
                <a:gd name="T7" fmla="*/ 0 h 366"/>
                <a:gd name="T8" fmla="*/ 63 w 329"/>
                <a:gd name="T9" fmla="*/ 0 h 366"/>
                <a:gd name="T10" fmla="*/ 18 w 329"/>
                <a:gd name="T11" fmla="*/ 18 h 366"/>
                <a:gd name="T12" fmla="*/ 0 w 329"/>
                <a:gd name="T13" fmla="*/ 62 h 366"/>
                <a:gd name="T14" fmla="*/ 0 w 329"/>
                <a:gd name="T15" fmla="*/ 317 h 366"/>
                <a:gd name="T16" fmla="*/ 0 w 329"/>
                <a:gd name="T17" fmla="*/ 317 h 366"/>
                <a:gd name="T18" fmla="*/ 53 w 329"/>
                <a:gd name="T19" fmla="*/ 484 h 366"/>
                <a:gd name="T20" fmla="*/ 63 w 329"/>
                <a:gd name="T21" fmla="*/ 491 h 366"/>
                <a:gd name="T22" fmla="*/ 63 w 329"/>
                <a:gd name="T23" fmla="*/ 491 h 366"/>
                <a:gd name="T24" fmla="*/ 231 w 329"/>
                <a:gd name="T25" fmla="*/ 514 h 366"/>
                <a:gd name="T26" fmla="*/ 400 w 329"/>
                <a:gd name="T27" fmla="*/ 491 h 366"/>
                <a:gd name="T28" fmla="*/ 410 w 329"/>
                <a:gd name="T29" fmla="*/ 484 h 366"/>
                <a:gd name="T30" fmla="*/ 463 w 329"/>
                <a:gd name="T31" fmla="*/ 317 h 366"/>
                <a:gd name="T32" fmla="*/ 463 w 329"/>
                <a:gd name="T33" fmla="*/ 317 h 366"/>
                <a:gd name="T34" fmla="*/ 463 w 329"/>
                <a:gd name="T35" fmla="*/ 62 h 3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9" h="366">
                  <a:moveTo>
                    <a:pt x="329" y="44"/>
                  </a:moveTo>
                  <a:cubicBezTo>
                    <a:pt x="329" y="21"/>
                    <a:pt x="311" y="2"/>
                    <a:pt x="289" y="0"/>
                  </a:cubicBezTo>
                  <a:cubicBezTo>
                    <a:pt x="287" y="0"/>
                    <a:pt x="286" y="0"/>
                    <a:pt x="284" y="0"/>
                  </a:cubicBezTo>
                  <a:cubicBezTo>
                    <a:pt x="45" y="0"/>
                    <a:pt x="45" y="0"/>
                    <a:pt x="45" y="0"/>
                  </a:cubicBezTo>
                  <a:cubicBezTo>
                    <a:pt x="45" y="0"/>
                    <a:pt x="45" y="0"/>
                    <a:pt x="45" y="0"/>
                  </a:cubicBezTo>
                  <a:cubicBezTo>
                    <a:pt x="32" y="0"/>
                    <a:pt x="21" y="5"/>
                    <a:pt x="13" y="13"/>
                  </a:cubicBezTo>
                  <a:cubicBezTo>
                    <a:pt x="5" y="21"/>
                    <a:pt x="0" y="32"/>
                    <a:pt x="0" y="44"/>
                  </a:cubicBezTo>
                  <a:cubicBezTo>
                    <a:pt x="0" y="225"/>
                    <a:pt x="0" y="225"/>
                    <a:pt x="0" y="225"/>
                  </a:cubicBezTo>
                  <a:cubicBezTo>
                    <a:pt x="0" y="225"/>
                    <a:pt x="0" y="225"/>
                    <a:pt x="0" y="225"/>
                  </a:cubicBezTo>
                  <a:cubicBezTo>
                    <a:pt x="0" y="248"/>
                    <a:pt x="4" y="314"/>
                    <a:pt x="38" y="344"/>
                  </a:cubicBezTo>
                  <a:cubicBezTo>
                    <a:pt x="40" y="346"/>
                    <a:pt x="42" y="348"/>
                    <a:pt x="45" y="349"/>
                  </a:cubicBezTo>
                  <a:cubicBezTo>
                    <a:pt x="45" y="349"/>
                    <a:pt x="45" y="349"/>
                    <a:pt x="45" y="349"/>
                  </a:cubicBezTo>
                  <a:cubicBezTo>
                    <a:pt x="64" y="362"/>
                    <a:pt x="114" y="366"/>
                    <a:pt x="164" y="365"/>
                  </a:cubicBezTo>
                  <a:cubicBezTo>
                    <a:pt x="214" y="366"/>
                    <a:pt x="265" y="362"/>
                    <a:pt x="284" y="349"/>
                  </a:cubicBezTo>
                  <a:cubicBezTo>
                    <a:pt x="287" y="348"/>
                    <a:pt x="289" y="346"/>
                    <a:pt x="291" y="344"/>
                  </a:cubicBezTo>
                  <a:cubicBezTo>
                    <a:pt x="325" y="314"/>
                    <a:pt x="329" y="249"/>
                    <a:pt x="329" y="225"/>
                  </a:cubicBezTo>
                  <a:cubicBezTo>
                    <a:pt x="329" y="225"/>
                    <a:pt x="329" y="225"/>
                    <a:pt x="329" y="225"/>
                  </a:cubicBezTo>
                  <a:lnTo>
                    <a:pt x="329" y="44"/>
                  </a:lnTo>
                  <a:close/>
                </a:path>
              </a:pathLst>
            </a:custGeom>
            <a:solidFill>
              <a:srgbClr val="FED4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52" name="Freeform 30">
              <a:extLst>
                <a:ext uri="{FF2B5EF4-FFF2-40B4-BE49-F238E27FC236}">
                  <a16:creationId xmlns:a16="http://schemas.microsoft.com/office/drawing/2014/main" id="{8FE589A0-1460-073A-F71F-4F69276E93FC}"/>
                </a:ext>
              </a:extLst>
            </p:cNvPr>
            <p:cNvSpPr>
              <a:spLocks/>
            </p:cNvSpPr>
            <p:nvPr/>
          </p:nvSpPr>
          <p:spPr bwMode="auto">
            <a:xfrm>
              <a:off x="3836" y="2766"/>
              <a:ext cx="139" cy="67"/>
            </a:xfrm>
            <a:custGeom>
              <a:avLst/>
              <a:gdLst>
                <a:gd name="T0" fmla="*/ 0 w 99"/>
                <a:gd name="T1" fmla="*/ 0 h 48"/>
                <a:gd name="T2" fmla="*/ 69 w 99"/>
                <a:gd name="T3" fmla="*/ 67 h 48"/>
                <a:gd name="T4" fmla="*/ 139 w 99"/>
                <a:gd name="T5" fmla="*/ 0 h 48"/>
                <a:gd name="T6" fmla="*/ 0 w 99"/>
                <a:gd name="T7" fmla="*/ 0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48">
                  <a:moveTo>
                    <a:pt x="0" y="0"/>
                  </a:moveTo>
                  <a:cubicBezTo>
                    <a:pt x="1" y="27"/>
                    <a:pt x="23" y="48"/>
                    <a:pt x="49" y="48"/>
                  </a:cubicBezTo>
                  <a:cubicBezTo>
                    <a:pt x="76" y="48"/>
                    <a:pt x="98" y="27"/>
                    <a:pt x="99" y="0"/>
                  </a:cubicBezTo>
                  <a:lnTo>
                    <a:pt x="0" y="0"/>
                  </a:lnTo>
                  <a:close/>
                </a:path>
              </a:pathLst>
            </a:custGeom>
            <a:solidFill>
              <a:srgbClr val="6038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53" name="Freeform 31">
              <a:extLst>
                <a:ext uri="{FF2B5EF4-FFF2-40B4-BE49-F238E27FC236}">
                  <a16:creationId xmlns:a16="http://schemas.microsoft.com/office/drawing/2014/main" id="{990A933E-E5DC-98FF-0077-C0D96CC4F20B}"/>
                </a:ext>
              </a:extLst>
            </p:cNvPr>
            <p:cNvSpPr>
              <a:spLocks/>
            </p:cNvSpPr>
            <p:nvPr/>
          </p:nvSpPr>
          <p:spPr bwMode="auto">
            <a:xfrm>
              <a:off x="3905" y="2988"/>
              <a:ext cx="70" cy="79"/>
            </a:xfrm>
            <a:custGeom>
              <a:avLst/>
              <a:gdLst>
                <a:gd name="T0" fmla="*/ 0 w 50"/>
                <a:gd name="T1" fmla="*/ 20 h 56"/>
                <a:gd name="T2" fmla="*/ 52 w 50"/>
                <a:gd name="T3" fmla="*/ 79 h 56"/>
                <a:gd name="T4" fmla="*/ 70 w 50"/>
                <a:gd name="T5" fmla="*/ 16 h 56"/>
                <a:gd name="T6" fmla="*/ 48 w 50"/>
                <a:gd name="T7" fmla="*/ 1 h 56"/>
                <a:gd name="T8" fmla="*/ 0 w 50"/>
                <a:gd name="T9" fmla="*/ 2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6">
                  <a:moveTo>
                    <a:pt x="0" y="14"/>
                  </a:moveTo>
                  <a:cubicBezTo>
                    <a:pt x="0" y="14"/>
                    <a:pt x="32" y="32"/>
                    <a:pt x="37" y="56"/>
                  </a:cubicBezTo>
                  <a:cubicBezTo>
                    <a:pt x="50" y="11"/>
                    <a:pt x="50" y="11"/>
                    <a:pt x="50" y="11"/>
                  </a:cubicBezTo>
                  <a:cubicBezTo>
                    <a:pt x="50" y="11"/>
                    <a:pt x="43" y="0"/>
                    <a:pt x="34" y="1"/>
                  </a:cubicBezTo>
                  <a:lnTo>
                    <a:pt x="0" y="14"/>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54" name="Freeform 32">
              <a:extLst>
                <a:ext uri="{FF2B5EF4-FFF2-40B4-BE49-F238E27FC236}">
                  <a16:creationId xmlns:a16="http://schemas.microsoft.com/office/drawing/2014/main" id="{1B20DA54-F612-5431-112C-6DDE7E4811B1}"/>
                </a:ext>
              </a:extLst>
            </p:cNvPr>
            <p:cNvSpPr>
              <a:spLocks/>
            </p:cNvSpPr>
            <p:nvPr/>
          </p:nvSpPr>
          <p:spPr bwMode="auto">
            <a:xfrm>
              <a:off x="3836" y="2988"/>
              <a:ext cx="69" cy="79"/>
            </a:xfrm>
            <a:custGeom>
              <a:avLst/>
              <a:gdLst>
                <a:gd name="T0" fmla="*/ 69 w 49"/>
                <a:gd name="T1" fmla="*/ 20 h 56"/>
                <a:gd name="T2" fmla="*/ 18 w 49"/>
                <a:gd name="T3" fmla="*/ 79 h 56"/>
                <a:gd name="T4" fmla="*/ 0 w 49"/>
                <a:gd name="T5" fmla="*/ 16 h 56"/>
                <a:gd name="T6" fmla="*/ 23 w 49"/>
                <a:gd name="T7" fmla="*/ 1 h 56"/>
                <a:gd name="T8" fmla="*/ 69 w 49"/>
                <a:gd name="T9" fmla="*/ 2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6">
                  <a:moveTo>
                    <a:pt x="49" y="14"/>
                  </a:moveTo>
                  <a:cubicBezTo>
                    <a:pt x="49" y="14"/>
                    <a:pt x="18" y="32"/>
                    <a:pt x="13" y="56"/>
                  </a:cubicBezTo>
                  <a:cubicBezTo>
                    <a:pt x="0" y="11"/>
                    <a:pt x="0" y="11"/>
                    <a:pt x="0" y="11"/>
                  </a:cubicBezTo>
                  <a:cubicBezTo>
                    <a:pt x="0" y="11"/>
                    <a:pt x="7" y="0"/>
                    <a:pt x="16" y="1"/>
                  </a:cubicBezTo>
                  <a:lnTo>
                    <a:pt x="49" y="14"/>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55" name="Freeform 33">
              <a:extLst>
                <a:ext uri="{FF2B5EF4-FFF2-40B4-BE49-F238E27FC236}">
                  <a16:creationId xmlns:a16="http://schemas.microsoft.com/office/drawing/2014/main" id="{4E83E981-5C37-6855-DD44-8C738021EE36}"/>
                </a:ext>
              </a:extLst>
            </p:cNvPr>
            <p:cNvSpPr>
              <a:spLocks/>
            </p:cNvSpPr>
            <p:nvPr/>
          </p:nvSpPr>
          <p:spPr bwMode="auto">
            <a:xfrm>
              <a:off x="3549" y="4017"/>
              <a:ext cx="182" cy="62"/>
            </a:xfrm>
            <a:custGeom>
              <a:avLst/>
              <a:gdLst>
                <a:gd name="T0" fmla="*/ 181 w 129"/>
                <a:gd name="T1" fmla="*/ 62 h 44"/>
                <a:gd name="T2" fmla="*/ 182 w 129"/>
                <a:gd name="T3" fmla="*/ 42 h 44"/>
                <a:gd name="T4" fmla="*/ 140 w 129"/>
                <a:gd name="T5" fmla="*/ 0 h 44"/>
                <a:gd name="T6" fmla="*/ 42 w 129"/>
                <a:gd name="T7" fmla="*/ 0 h 44"/>
                <a:gd name="T8" fmla="*/ 0 w 129"/>
                <a:gd name="T9" fmla="*/ 42 h 44"/>
                <a:gd name="T10" fmla="*/ 1 w 129"/>
                <a:gd name="T11" fmla="*/ 62 h 44"/>
                <a:gd name="T12" fmla="*/ 181 w 129"/>
                <a:gd name="T13" fmla="*/ 62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44">
                  <a:moveTo>
                    <a:pt x="128" y="44"/>
                  </a:moveTo>
                  <a:cubicBezTo>
                    <a:pt x="128" y="42"/>
                    <a:pt x="129" y="32"/>
                    <a:pt x="129" y="30"/>
                  </a:cubicBezTo>
                  <a:cubicBezTo>
                    <a:pt x="129" y="13"/>
                    <a:pt x="115" y="0"/>
                    <a:pt x="99" y="0"/>
                  </a:cubicBezTo>
                  <a:cubicBezTo>
                    <a:pt x="30" y="0"/>
                    <a:pt x="30" y="0"/>
                    <a:pt x="30" y="0"/>
                  </a:cubicBezTo>
                  <a:cubicBezTo>
                    <a:pt x="14" y="0"/>
                    <a:pt x="0" y="13"/>
                    <a:pt x="0" y="30"/>
                  </a:cubicBezTo>
                  <a:cubicBezTo>
                    <a:pt x="0" y="32"/>
                    <a:pt x="1" y="42"/>
                    <a:pt x="1" y="44"/>
                  </a:cubicBezTo>
                  <a:lnTo>
                    <a:pt x="128" y="44"/>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56" name="Freeform 34">
              <a:extLst>
                <a:ext uri="{FF2B5EF4-FFF2-40B4-BE49-F238E27FC236}">
                  <a16:creationId xmlns:a16="http://schemas.microsoft.com/office/drawing/2014/main" id="{D1CEB69D-BDDA-2ECF-0A56-DC3F36E429F5}"/>
                </a:ext>
              </a:extLst>
            </p:cNvPr>
            <p:cNvSpPr>
              <a:spLocks/>
            </p:cNvSpPr>
            <p:nvPr/>
          </p:nvSpPr>
          <p:spPr bwMode="auto">
            <a:xfrm>
              <a:off x="4081" y="4017"/>
              <a:ext cx="181" cy="62"/>
            </a:xfrm>
            <a:custGeom>
              <a:avLst/>
              <a:gdLst>
                <a:gd name="T0" fmla="*/ 1 w 129"/>
                <a:gd name="T1" fmla="*/ 62 h 44"/>
                <a:gd name="T2" fmla="*/ 0 w 129"/>
                <a:gd name="T3" fmla="*/ 42 h 44"/>
                <a:gd name="T4" fmla="*/ 42 w 129"/>
                <a:gd name="T5" fmla="*/ 0 h 44"/>
                <a:gd name="T6" fmla="*/ 139 w 129"/>
                <a:gd name="T7" fmla="*/ 0 h 44"/>
                <a:gd name="T8" fmla="*/ 181 w 129"/>
                <a:gd name="T9" fmla="*/ 42 h 44"/>
                <a:gd name="T10" fmla="*/ 180 w 129"/>
                <a:gd name="T11" fmla="*/ 62 h 44"/>
                <a:gd name="T12" fmla="*/ 1 w 129"/>
                <a:gd name="T13" fmla="*/ 62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44">
                  <a:moveTo>
                    <a:pt x="1" y="44"/>
                  </a:moveTo>
                  <a:cubicBezTo>
                    <a:pt x="1" y="42"/>
                    <a:pt x="0" y="32"/>
                    <a:pt x="0" y="30"/>
                  </a:cubicBezTo>
                  <a:cubicBezTo>
                    <a:pt x="0" y="13"/>
                    <a:pt x="14" y="0"/>
                    <a:pt x="30" y="0"/>
                  </a:cubicBezTo>
                  <a:cubicBezTo>
                    <a:pt x="99" y="0"/>
                    <a:pt x="99" y="0"/>
                    <a:pt x="99" y="0"/>
                  </a:cubicBezTo>
                  <a:cubicBezTo>
                    <a:pt x="115" y="0"/>
                    <a:pt x="129" y="13"/>
                    <a:pt x="129" y="30"/>
                  </a:cubicBezTo>
                  <a:cubicBezTo>
                    <a:pt x="129" y="32"/>
                    <a:pt x="128" y="42"/>
                    <a:pt x="128" y="44"/>
                  </a:cubicBezTo>
                  <a:lnTo>
                    <a:pt x="1" y="44"/>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57" name="Freeform 35">
              <a:extLst>
                <a:ext uri="{FF2B5EF4-FFF2-40B4-BE49-F238E27FC236}">
                  <a16:creationId xmlns:a16="http://schemas.microsoft.com/office/drawing/2014/main" id="{BC476828-3A37-6869-1FCB-04E3144358D5}"/>
                </a:ext>
              </a:extLst>
            </p:cNvPr>
            <p:cNvSpPr>
              <a:spLocks/>
            </p:cNvSpPr>
            <p:nvPr/>
          </p:nvSpPr>
          <p:spPr bwMode="auto">
            <a:xfrm>
              <a:off x="3622" y="2354"/>
              <a:ext cx="540" cy="214"/>
            </a:xfrm>
            <a:custGeom>
              <a:avLst/>
              <a:gdLst>
                <a:gd name="T0" fmla="*/ 52 w 384"/>
                <a:gd name="T1" fmla="*/ 214 h 152"/>
                <a:gd name="T2" fmla="*/ 111 w 384"/>
                <a:gd name="T3" fmla="*/ 127 h 152"/>
                <a:gd name="T4" fmla="*/ 468 w 384"/>
                <a:gd name="T5" fmla="*/ 113 h 152"/>
                <a:gd name="T6" fmla="*/ 515 w 384"/>
                <a:gd name="T7" fmla="*/ 214 h 152"/>
                <a:gd name="T8" fmla="*/ 515 w 384"/>
                <a:gd name="T9" fmla="*/ 39 h 152"/>
                <a:gd name="T10" fmla="*/ 46 w 384"/>
                <a:gd name="T11" fmla="*/ 35 h 152"/>
                <a:gd name="T12" fmla="*/ 52 w 384"/>
                <a:gd name="T13" fmla="*/ 214 h 1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4" h="152">
                  <a:moveTo>
                    <a:pt x="37" y="152"/>
                  </a:moveTo>
                  <a:cubicBezTo>
                    <a:pt x="37" y="152"/>
                    <a:pt x="70" y="124"/>
                    <a:pt x="79" y="90"/>
                  </a:cubicBezTo>
                  <a:cubicBezTo>
                    <a:pt x="79" y="90"/>
                    <a:pt x="195" y="137"/>
                    <a:pt x="333" y="80"/>
                  </a:cubicBezTo>
                  <a:cubicBezTo>
                    <a:pt x="333" y="80"/>
                    <a:pt x="345" y="142"/>
                    <a:pt x="366" y="152"/>
                  </a:cubicBezTo>
                  <a:cubicBezTo>
                    <a:pt x="366" y="152"/>
                    <a:pt x="384" y="38"/>
                    <a:pt x="366" y="28"/>
                  </a:cubicBezTo>
                  <a:cubicBezTo>
                    <a:pt x="347" y="18"/>
                    <a:pt x="66" y="0"/>
                    <a:pt x="33" y="25"/>
                  </a:cubicBezTo>
                  <a:cubicBezTo>
                    <a:pt x="0" y="50"/>
                    <a:pt x="37" y="152"/>
                    <a:pt x="37" y="15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58" name="Oval 36">
              <a:extLst>
                <a:ext uri="{FF2B5EF4-FFF2-40B4-BE49-F238E27FC236}">
                  <a16:creationId xmlns:a16="http://schemas.microsoft.com/office/drawing/2014/main" id="{1B1F7C48-63FE-3252-9325-493EC696C476}"/>
                </a:ext>
              </a:extLst>
            </p:cNvPr>
            <p:cNvSpPr>
              <a:spLocks noChangeArrowheads="1"/>
            </p:cNvSpPr>
            <p:nvPr/>
          </p:nvSpPr>
          <p:spPr bwMode="auto">
            <a:xfrm>
              <a:off x="3790" y="2576"/>
              <a:ext cx="28" cy="33"/>
            </a:xfrm>
            <a:prstGeom prst="ellipse">
              <a:avLst/>
            </a:pr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59" name="Oval 37">
              <a:extLst>
                <a:ext uri="{FF2B5EF4-FFF2-40B4-BE49-F238E27FC236}">
                  <a16:creationId xmlns:a16="http://schemas.microsoft.com/office/drawing/2014/main" id="{B15A959E-5CB8-5FEE-11B9-3AB5396D773A}"/>
                </a:ext>
              </a:extLst>
            </p:cNvPr>
            <p:cNvSpPr>
              <a:spLocks noChangeArrowheads="1"/>
            </p:cNvSpPr>
            <p:nvPr/>
          </p:nvSpPr>
          <p:spPr bwMode="auto">
            <a:xfrm>
              <a:off x="3994" y="2576"/>
              <a:ext cx="26" cy="33"/>
            </a:xfrm>
            <a:prstGeom prst="ellipse">
              <a:avLst/>
            </a:pr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60" name="Oval 38">
              <a:extLst>
                <a:ext uri="{FF2B5EF4-FFF2-40B4-BE49-F238E27FC236}">
                  <a16:creationId xmlns:a16="http://schemas.microsoft.com/office/drawing/2014/main" id="{8FF1530D-6979-A4D1-C8E9-C586B837610A}"/>
                </a:ext>
              </a:extLst>
            </p:cNvPr>
            <p:cNvSpPr>
              <a:spLocks noChangeArrowheads="1"/>
            </p:cNvSpPr>
            <p:nvPr/>
          </p:nvSpPr>
          <p:spPr bwMode="auto">
            <a:xfrm>
              <a:off x="3802" y="2582"/>
              <a:ext cx="10" cy="10"/>
            </a:xfrm>
            <a:prstGeom prst="ellipse">
              <a:avLst/>
            </a:pr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61" name="Oval 39">
              <a:extLst>
                <a:ext uri="{FF2B5EF4-FFF2-40B4-BE49-F238E27FC236}">
                  <a16:creationId xmlns:a16="http://schemas.microsoft.com/office/drawing/2014/main" id="{6CCA601C-DD3F-C03A-F2F0-2A5674F8EC12}"/>
                </a:ext>
              </a:extLst>
            </p:cNvPr>
            <p:cNvSpPr>
              <a:spLocks noChangeArrowheads="1"/>
            </p:cNvSpPr>
            <p:nvPr/>
          </p:nvSpPr>
          <p:spPr bwMode="auto">
            <a:xfrm>
              <a:off x="4008" y="2582"/>
              <a:ext cx="10" cy="10"/>
            </a:xfrm>
            <a:prstGeom prst="ellipse">
              <a:avLst/>
            </a:pr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62" name="Oval 40">
              <a:extLst>
                <a:ext uri="{FF2B5EF4-FFF2-40B4-BE49-F238E27FC236}">
                  <a16:creationId xmlns:a16="http://schemas.microsoft.com/office/drawing/2014/main" id="{A34D1523-4D51-49EB-B5C8-09B3E018F0FE}"/>
                </a:ext>
              </a:extLst>
            </p:cNvPr>
            <p:cNvSpPr>
              <a:spLocks noChangeArrowheads="1"/>
            </p:cNvSpPr>
            <p:nvPr/>
          </p:nvSpPr>
          <p:spPr bwMode="auto">
            <a:xfrm>
              <a:off x="3798" y="2600"/>
              <a:ext cx="4" cy="3"/>
            </a:xfrm>
            <a:prstGeom prst="ellipse">
              <a:avLst/>
            </a:pr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63" name="Oval 41">
              <a:extLst>
                <a:ext uri="{FF2B5EF4-FFF2-40B4-BE49-F238E27FC236}">
                  <a16:creationId xmlns:a16="http://schemas.microsoft.com/office/drawing/2014/main" id="{90997E8B-D71E-62EB-BA56-28429261F2D1}"/>
                </a:ext>
              </a:extLst>
            </p:cNvPr>
            <p:cNvSpPr>
              <a:spLocks noChangeArrowheads="1"/>
            </p:cNvSpPr>
            <p:nvPr/>
          </p:nvSpPr>
          <p:spPr bwMode="auto">
            <a:xfrm>
              <a:off x="4001" y="2600"/>
              <a:ext cx="2" cy="3"/>
            </a:xfrm>
            <a:prstGeom prst="ellipse">
              <a:avLst/>
            </a:pr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Lato Light" panose="020F0502020204030203" pitchFamily="34" charset="0"/>
                </a:defRPr>
              </a:lvl1pPr>
              <a:lvl2pPr marL="742950" indent="-285750">
                <a:defRPr>
                  <a:solidFill>
                    <a:schemeClr val="tx1"/>
                  </a:solidFill>
                  <a:latin typeface="Lato Light" panose="020F0502020204030203" pitchFamily="34" charset="0"/>
                </a:defRPr>
              </a:lvl2pPr>
              <a:lvl3pPr marL="1143000" indent="-228600">
                <a:defRPr>
                  <a:solidFill>
                    <a:schemeClr val="tx1"/>
                  </a:solidFill>
                  <a:latin typeface="Lato Light" panose="020F0502020204030203" pitchFamily="34" charset="0"/>
                </a:defRPr>
              </a:lvl3pPr>
              <a:lvl4pPr marL="1600200" indent="-228600">
                <a:defRPr>
                  <a:solidFill>
                    <a:schemeClr val="tx1"/>
                  </a:solidFill>
                  <a:latin typeface="Lato Light" panose="020F0502020204030203" pitchFamily="34" charset="0"/>
                </a:defRPr>
              </a:lvl4pPr>
              <a:lvl5pPr marL="2057400" indent="-228600">
                <a:defRPr>
                  <a:solidFill>
                    <a:schemeClr val="tx1"/>
                  </a:solidFill>
                  <a:latin typeface="Lato Light" panose="020F0502020204030203" pitchFamily="34" charset="0"/>
                </a:defRPr>
              </a:lvl5pPr>
              <a:lvl6pPr marL="2514600" indent="-228600" algn="l" rtl="0" fontAlgn="base">
                <a:spcBef>
                  <a:spcPct val="0"/>
                </a:spcBef>
                <a:spcAft>
                  <a:spcPct val="0"/>
                </a:spcAft>
                <a:defRPr>
                  <a:solidFill>
                    <a:schemeClr val="tx1"/>
                  </a:solidFill>
                  <a:latin typeface="Lato Light" panose="020F0502020204030203" pitchFamily="34" charset="0"/>
                </a:defRPr>
              </a:lvl6pPr>
              <a:lvl7pPr marL="2971800" indent="-228600" algn="l" rtl="0" fontAlgn="base">
                <a:spcBef>
                  <a:spcPct val="0"/>
                </a:spcBef>
                <a:spcAft>
                  <a:spcPct val="0"/>
                </a:spcAft>
                <a:defRPr>
                  <a:solidFill>
                    <a:schemeClr val="tx1"/>
                  </a:solidFill>
                  <a:latin typeface="Lato Light" panose="020F0502020204030203" pitchFamily="34" charset="0"/>
                </a:defRPr>
              </a:lvl7pPr>
              <a:lvl8pPr marL="3429000" indent="-228600" algn="l" rtl="0" fontAlgn="base">
                <a:spcBef>
                  <a:spcPct val="0"/>
                </a:spcBef>
                <a:spcAft>
                  <a:spcPct val="0"/>
                </a:spcAft>
                <a:defRPr>
                  <a:solidFill>
                    <a:schemeClr val="tx1"/>
                  </a:solidFill>
                  <a:latin typeface="Lato Light" panose="020F0502020204030203" pitchFamily="34" charset="0"/>
                </a:defRPr>
              </a:lvl8pPr>
              <a:lvl9pPr marL="3886200" indent="-228600" algn="l" rtl="0" fontAlgn="base">
                <a:spcBef>
                  <a:spcPct val="0"/>
                </a:spcBef>
                <a:spcAft>
                  <a:spcPct val="0"/>
                </a:spcAft>
                <a:defRPr>
                  <a:solidFill>
                    <a:schemeClr val="tx1"/>
                  </a:solidFill>
                  <a:latin typeface="Lato Light" panose="020F0502020204030203" pitchFamily="34" charset="0"/>
                </a:defRPr>
              </a:lvl9pPr>
            </a:lstStyle>
            <a:p>
              <a:pPr eaLnBrk="1" hangingPunct="1"/>
              <a:endParaRPr lang="ar-KW" altLang="ar-KW"/>
            </a:p>
          </p:txBody>
        </p:sp>
        <p:sp>
          <p:nvSpPr>
            <p:cNvPr id="150564" name="Freeform 42">
              <a:extLst>
                <a:ext uri="{FF2B5EF4-FFF2-40B4-BE49-F238E27FC236}">
                  <a16:creationId xmlns:a16="http://schemas.microsoft.com/office/drawing/2014/main" id="{06AE34F0-B314-5600-7CC9-1FF26DD466B8}"/>
                </a:ext>
              </a:extLst>
            </p:cNvPr>
            <p:cNvSpPr>
              <a:spLocks/>
            </p:cNvSpPr>
            <p:nvPr/>
          </p:nvSpPr>
          <p:spPr bwMode="auto">
            <a:xfrm>
              <a:off x="3760" y="2516"/>
              <a:ext cx="76" cy="18"/>
            </a:xfrm>
            <a:custGeom>
              <a:avLst/>
              <a:gdLst>
                <a:gd name="T0" fmla="*/ 0 w 54"/>
                <a:gd name="T1" fmla="*/ 17 h 13"/>
                <a:gd name="T2" fmla="*/ 11 w 54"/>
                <a:gd name="T3" fmla="*/ 10 h 13"/>
                <a:gd name="T4" fmla="*/ 24 w 54"/>
                <a:gd name="T5" fmla="*/ 6 h 13"/>
                <a:gd name="T6" fmla="*/ 38 w 54"/>
                <a:gd name="T7" fmla="*/ 1 h 13"/>
                <a:gd name="T8" fmla="*/ 46 w 54"/>
                <a:gd name="T9" fmla="*/ 0 h 13"/>
                <a:gd name="T10" fmla="*/ 53 w 54"/>
                <a:gd name="T11" fmla="*/ 0 h 13"/>
                <a:gd name="T12" fmla="*/ 62 w 54"/>
                <a:gd name="T13" fmla="*/ 3 h 13"/>
                <a:gd name="T14" fmla="*/ 68 w 54"/>
                <a:gd name="T15" fmla="*/ 6 h 13"/>
                <a:gd name="T16" fmla="*/ 72 w 54"/>
                <a:gd name="T17" fmla="*/ 10 h 13"/>
                <a:gd name="T18" fmla="*/ 75 w 54"/>
                <a:gd name="T19" fmla="*/ 14 h 13"/>
                <a:gd name="T20" fmla="*/ 76 w 54"/>
                <a:gd name="T21" fmla="*/ 17 h 13"/>
                <a:gd name="T22" fmla="*/ 76 w 54"/>
                <a:gd name="T23" fmla="*/ 18 h 13"/>
                <a:gd name="T24" fmla="*/ 72 w 54"/>
                <a:gd name="T25" fmla="*/ 18 h 13"/>
                <a:gd name="T26" fmla="*/ 68 w 54"/>
                <a:gd name="T27" fmla="*/ 18 h 13"/>
                <a:gd name="T28" fmla="*/ 62 w 54"/>
                <a:gd name="T29" fmla="*/ 18 h 13"/>
                <a:gd name="T30" fmla="*/ 58 w 54"/>
                <a:gd name="T31" fmla="*/ 18 h 13"/>
                <a:gd name="T32" fmla="*/ 51 w 54"/>
                <a:gd name="T33" fmla="*/ 18 h 13"/>
                <a:gd name="T34" fmla="*/ 45 w 54"/>
                <a:gd name="T35" fmla="*/ 17 h 13"/>
                <a:gd name="T36" fmla="*/ 38 w 54"/>
                <a:gd name="T37" fmla="*/ 15 h 13"/>
                <a:gd name="T38" fmla="*/ 25 w 54"/>
                <a:gd name="T39" fmla="*/ 15 h 13"/>
                <a:gd name="T40" fmla="*/ 13 w 54"/>
                <a:gd name="T41" fmla="*/ 15 h 13"/>
                <a:gd name="T42" fmla="*/ 1 w 54"/>
                <a:gd name="T43" fmla="*/ 18 h 13"/>
                <a:gd name="T44" fmla="*/ 0 w 54"/>
                <a:gd name="T45" fmla="*/ 17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13">
                  <a:moveTo>
                    <a:pt x="0" y="12"/>
                  </a:moveTo>
                  <a:cubicBezTo>
                    <a:pt x="0" y="12"/>
                    <a:pt x="3" y="10"/>
                    <a:pt x="8" y="7"/>
                  </a:cubicBezTo>
                  <a:cubicBezTo>
                    <a:pt x="10" y="6"/>
                    <a:pt x="13" y="5"/>
                    <a:pt x="17" y="4"/>
                  </a:cubicBezTo>
                  <a:cubicBezTo>
                    <a:pt x="20" y="3"/>
                    <a:pt x="23" y="2"/>
                    <a:pt x="27" y="1"/>
                  </a:cubicBezTo>
                  <a:cubicBezTo>
                    <a:pt x="29" y="1"/>
                    <a:pt x="31" y="1"/>
                    <a:pt x="33" y="0"/>
                  </a:cubicBezTo>
                  <a:cubicBezTo>
                    <a:pt x="35" y="0"/>
                    <a:pt x="37" y="0"/>
                    <a:pt x="38" y="0"/>
                  </a:cubicBezTo>
                  <a:cubicBezTo>
                    <a:pt x="40" y="1"/>
                    <a:pt x="42" y="1"/>
                    <a:pt x="44" y="2"/>
                  </a:cubicBezTo>
                  <a:cubicBezTo>
                    <a:pt x="45" y="3"/>
                    <a:pt x="47" y="3"/>
                    <a:pt x="48" y="4"/>
                  </a:cubicBezTo>
                  <a:cubicBezTo>
                    <a:pt x="49" y="5"/>
                    <a:pt x="50" y="6"/>
                    <a:pt x="51" y="7"/>
                  </a:cubicBezTo>
                  <a:cubicBezTo>
                    <a:pt x="52" y="8"/>
                    <a:pt x="52" y="9"/>
                    <a:pt x="53" y="10"/>
                  </a:cubicBezTo>
                  <a:cubicBezTo>
                    <a:pt x="54" y="11"/>
                    <a:pt x="54" y="12"/>
                    <a:pt x="54" y="12"/>
                  </a:cubicBezTo>
                  <a:cubicBezTo>
                    <a:pt x="54" y="13"/>
                    <a:pt x="54" y="13"/>
                    <a:pt x="54" y="13"/>
                  </a:cubicBezTo>
                  <a:cubicBezTo>
                    <a:pt x="54" y="13"/>
                    <a:pt x="52" y="13"/>
                    <a:pt x="51" y="13"/>
                  </a:cubicBezTo>
                  <a:cubicBezTo>
                    <a:pt x="50" y="13"/>
                    <a:pt x="49" y="13"/>
                    <a:pt x="48" y="13"/>
                  </a:cubicBezTo>
                  <a:cubicBezTo>
                    <a:pt x="47" y="13"/>
                    <a:pt x="46" y="13"/>
                    <a:pt x="44" y="13"/>
                  </a:cubicBezTo>
                  <a:cubicBezTo>
                    <a:pt x="43" y="13"/>
                    <a:pt x="42" y="13"/>
                    <a:pt x="41" y="13"/>
                  </a:cubicBezTo>
                  <a:cubicBezTo>
                    <a:pt x="39" y="13"/>
                    <a:pt x="38" y="13"/>
                    <a:pt x="36" y="13"/>
                  </a:cubicBezTo>
                  <a:cubicBezTo>
                    <a:pt x="35" y="12"/>
                    <a:pt x="34" y="12"/>
                    <a:pt x="32" y="12"/>
                  </a:cubicBezTo>
                  <a:cubicBezTo>
                    <a:pt x="31" y="11"/>
                    <a:pt x="29" y="11"/>
                    <a:pt x="27" y="11"/>
                  </a:cubicBezTo>
                  <a:cubicBezTo>
                    <a:pt x="24" y="11"/>
                    <a:pt x="21" y="11"/>
                    <a:pt x="18" y="11"/>
                  </a:cubicBezTo>
                  <a:cubicBezTo>
                    <a:pt x="15" y="11"/>
                    <a:pt x="12" y="11"/>
                    <a:pt x="9" y="11"/>
                  </a:cubicBezTo>
                  <a:cubicBezTo>
                    <a:pt x="4" y="12"/>
                    <a:pt x="1" y="13"/>
                    <a:pt x="1" y="13"/>
                  </a:cubicBezTo>
                  <a:lnTo>
                    <a:pt x="0"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65" name="Freeform 43">
              <a:extLst>
                <a:ext uri="{FF2B5EF4-FFF2-40B4-BE49-F238E27FC236}">
                  <a16:creationId xmlns:a16="http://schemas.microsoft.com/office/drawing/2014/main" id="{0FD1A5D8-3F6F-D65D-AB71-7C5A4F71CE8D}"/>
                </a:ext>
              </a:extLst>
            </p:cNvPr>
            <p:cNvSpPr>
              <a:spLocks/>
            </p:cNvSpPr>
            <p:nvPr/>
          </p:nvSpPr>
          <p:spPr bwMode="auto">
            <a:xfrm>
              <a:off x="3975" y="2516"/>
              <a:ext cx="76" cy="18"/>
            </a:xfrm>
            <a:custGeom>
              <a:avLst/>
              <a:gdLst>
                <a:gd name="T0" fmla="*/ 75 w 54"/>
                <a:gd name="T1" fmla="*/ 18 h 13"/>
                <a:gd name="T2" fmla="*/ 63 w 54"/>
                <a:gd name="T3" fmla="*/ 15 h 13"/>
                <a:gd name="T4" fmla="*/ 51 w 54"/>
                <a:gd name="T5" fmla="*/ 15 h 13"/>
                <a:gd name="T6" fmla="*/ 37 w 54"/>
                <a:gd name="T7" fmla="*/ 15 h 13"/>
                <a:gd name="T8" fmla="*/ 31 w 54"/>
                <a:gd name="T9" fmla="*/ 17 h 13"/>
                <a:gd name="T10" fmla="*/ 24 w 54"/>
                <a:gd name="T11" fmla="*/ 18 h 13"/>
                <a:gd name="T12" fmla="*/ 18 w 54"/>
                <a:gd name="T13" fmla="*/ 18 h 13"/>
                <a:gd name="T14" fmla="*/ 14 w 54"/>
                <a:gd name="T15" fmla="*/ 18 h 13"/>
                <a:gd name="T16" fmla="*/ 8 w 54"/>
                <a:gd name="T17" fmla="*/ 18 h 13"/>
                <a:gd name="T18" fmla="*/ 4 w 54"/>
                <a:gd name="T19" fmla="*/ 18 h 13"/>
                <a:gd name="T20" fmla="*/ 0 w 54"/>
                <a:gd name="T21" fmla="*/ 18 h 13"/>
                <a:gd name="T22" fmla="*/ 0 w 54"/>
                <a:gd name="T23" fmla="*/ 17 h 13"/>
                <a:gd name="T24" fmla="*/ 1 w 54"/>
                <a:gd name="T25" fmla="*/ 14 h 13"/>
                <a:gd name="T26" fmla="*/ 4 w 54"/>
                <a:gd name="T27" fmla="*/ 10 h 13"/>
                <a:gd name="T28" fmla="*/ 8 w 54"/>
                <a:gd name="T29" fmla="*/ 6 h 13"/>
                <a:gd name="T30" fmla="*/ 14 w 54"/>
                <a:gd name="T31" fmla="*/ 3 h 13"/>
                <a:gd name="T32" fmla="*/ 23 w 54"/>
                <a:gd name="T33" fmla="*/ 0 h 13"/>
                <a:gd name="T34" fmla="*/ 30 w 54"/>
                <a:gd name="T35" fmla="*/ 0 h 13"/>
                <a:gd name="T36" fmla="*/ 38 w 54"/>
                <a:gd name="T37" fmla="*/ 1 h 13"/>
                <a:gd name="T38" fmla="*/ 52 w 54"/>
                <a:gd name="T39" fmla="*/ 6 h 13"/>
                <a:gd name="T40" fmla="*/ 65 w 54"/>
                <a:gd name="T41" fmla="*/ 10 h 13"/>
                <a:gd name="T42" fmla="*/ 76 w 54"/>
                <a:gd name="T43" fmla="*/ 17 h 13"/>
                <a:gd name="T44" fmla="*/ 75 w 54"/>
                <a:gd name="T45" fmla="*/ 18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13">
                  <a:moveTo>
                    <a:pt x="53" y="13"/>
                  </a:moveTo>
                  <a:cubicBezTo>
                    <a:pt x="53" y="13"/>
                    <a:pt x="50" y="12"/>
                    <a:pt x="45" y="11"/>
                  </a:cubicBezTo>
                  <a:cubicBezTo>
                    <a:pt x="42" y="11"/>
                    <a:pt x="39" y="11"/>
                    <a:pt x="36" y="11"/>
                  </a:cubicBezTo>
                  <a:cubicBezTo>
                    <a:pt x="33" y="11"/>
                    <a:pt x="30" y="11"/>
                    <a:pt x="26" y="11"/>
                  </a:cubicBezTo>
                  <a:cubicBezTo>
                    <a:pt x="25" y="11"/>
                    <a:pt x="23" y="11"/>
                    <a:pt x="22" y="12"/>
                  </a:cubicBezTo>
                  <a:cubicBezTo>
                    <a:pt x="20" y="12"/>
                    <a:pt x="19" y="12"/>
                    <a:pt x="17" y="13"/>
                  </a:cubicBezTo>
                  <a:cubicBezTo>
                    <a:pt x="16" y="13"/>
                    <a:pt x="15" y="13"/>
                    <a:pt x="13" y="13"/>
                  </a:cubicBezTo>
                  <a:cubicBezTo>
                    <a:pt x="12" y="13"/>
                    <a:pt x="11" y="13"/>
                    <a:pt x="10" y="13"/>
                  </a:cubicBezTo>
                  <a:cubicBezTo>
                    <a:pt x="8" y="13"/>
                    <a:pt x="7" y="13"/>
                    <a:pt x="6" y="13"/>
                  </a:cubicBezTo>
                  <a:cubicBezTo>
                    <a:pt x="5" y="13"/>
                    <a:pt x="4" y="13"/>
                    <a:pt x="3" y="13"/>
                  </a:cubicBezTo>
                  <a:cubicBezTo>
                    <a:pt x="2" y="13"/>
                    <a:pt x="0" y="13"/>
                    <a:pt x="0" y="13"/>
                  </a:cubicBezTo>
                  <a:cubicBezTo>
                    <a:pt x="0" y="12"/>
                    <a:pt x="0" y="12"/>
                    <a:pt x="0" y="12"/>
                  </a:cubicBezTo>
                  <a:cubicBezTo>
                    <a:pt x="0" y="12"/>
                    <a:pt x="0" y="11"/>
                    <a:pt x="1" y="10"/>
                  </a:cubicBezTo>
                  <a:cubicBezTo>
                    <a:pt x="2" y="9"/>
                    <a:pt x="2" y="8"/>
                    <a:pt x="3" y="7"/>
                  </a:cubicBezTo>
                  <a:cubicBezTo>
                    <a:pt x="4" y="6"/>
                    <a:pt x="5" y="5"/>
                    <a:pt x="6" y="4"/>
                  </a:cubicBezTo>
                  <a:cubicBezTo>
                    <a:pt x="7" y="3"/>
                    <a:pt x="9" y="3"/>
                    <a:pt x="10" y="2"/>
                  </a:cubicBezTo>
                  <a:cubicBezTo>
                    <a:pt x="12" y="1"/>
                    <a:pt x="14" y="1"/>
                    <a:pt x="16" y="0"/>
                  </a:cubicBezTo>
                  <a:cubicBezTo>
                    <a:pt x="17" y="0"/>
                    <a:pt x="19" y="0"/>
                    <a:pt x="21" y="0"/>
                  </a:cubicBezTo>
                  <a:cubicBezTo>
                    <a:pt x="23" y="1"/>
                    <a:pt x="25" y="1"/>
                    <a:pt x="27" y="1"/>
                  </a:cubicBezTo>
                  <a:cubicBezTo>
                    <a:pt x="31" y="2"/>
                    <a:pt x="34" y="3"/>
                    <a:pt x="37" y="4"/>
                  </a:cubicBezTo>
                  <a:cubicBezTo>
                    <a:pt x="41" y="5"/>
                    <a:pt x="44" y="6"/>
                    <a:pt x="46" y="7"/>
                  </a:cubicBezTo>
                  <a:cubicBezTo>
                    <a:pt x="51" y="10"/>
                    <a:pt x="54" y="12"/>
                    <a:pt x="54" y="12"/>
                  </a:cubicBezTo>
                  <a:lnTo>
                    <a:pt x="53" y="1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89" name="Freeform 44">
              <a:extLst>
                <a:ext uri="{FF2B5EF4-FFF2-40B4-BE49-F238E27FC236}">
                  <a16:creationId xmlns:a16="http://schemas.microsoft.com/office/drawing/2014/main" id="{D5579947-407B-AADD-8DCD-FCEB48DF842E}"/>
                </a:ext>
              </a:extLst>
            </p:cNvPr>
            <p:cNvSpPr>
              <a:spLocks/>
            </p:cNvSpPr>
            <p:nvPr/>
          </p:nvSpPr>
          <p:spPr bwMode="auto">
            <a:xfrm>
              <a:off x="4715" y="638"/>
              <a:ext cx="570" cy="361"/>
            </a:xfrm>
            <a:custGeom>
              <a:avLst/>
              <a:gdLst>
                <a:gd name="T0" fmla="*/ 336 w 405"/>
                <a:gd name="T1" fmla="*/ 165 h 257"/>
                <a:gd name="T2" fmla="*/ 405 w 405"/>
                <a:gd name="T3" fmla="*/ 4 h 257"/>
                <a:gd name="T4" fmla="*/ 127 w 405"/>
                <a:gd name="T5" fmla="*/ 257 h 257"/>
                <a:gd name="T6" fmla="*/ 336 w 405"/>
                <a:gd name="T7" fmla="*/ 165 h 257"/>
              </a:gdLst>
              <a:ahLst/>
              <a:cxnLst>
                <a:cxn ang="0">
                  <a:pos x="T0" y="T1"/>
                </a:cxn>
                <a:cxn ang="0">
                  <a:pos x="T2" y="T3"/>
                </a:cxn>
                <a:cxn ang="0">
                  <a:pos x="T4" y="T5"/>
                </a:cxn>
                <a:cxn ang="0">
                  <a:pos x="T6" y="T7"/>
                </a:cxn>
              </a:cxnLst>
              <a:rect l="0" t="0" r="r" b="b"/>
              <a:pathLst>
                <a:path w="405" h="257">
                  <a:moveTo>
                    <a:pt x="336" y="165"/>
                  </a:moveTo>
                  <a:cubicBezTo>
                    <a:pt x="336" y="165"/>
                    <a:pt x="333" y="54"/>
                    <a:pt x="405" y="4"/>
                  </a:cubicBezTo>
                  <a:cubicBezTo>
                    <a:pt x="404" y="0"/>
                    <a:pt x="0" y="118"/>
                    <a:pt x="127" y="257"/>
                  </a:cubicBezTo>
                  <a:cubicBezTo>
                    <a:pt x="196" y="225"/>
                    <a:pt x="266" y="194"/>
                    <a:pt x="336" y="16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90" name="Freeform 45">
              <a:extLst>
                <a:ext uri="{FF2B5EF4-FFF2-40B4-BE49-F238E27FC236}">
                  <a16:creationId xmlns:a16="http://schemas.microsoft.com/office/drawing/2014/main" id="{B666FB4B-6CA9-7847-1B4B-AE859E9BA781}"/>
                </a:ext>
              </a:extLst>
            </p:cNvPr>
            <p:cNvSpPr>
              <a:spLocks/>
            </p:cNvSpPr>
            <p:nvPr/>
          </p:nvSpPr>
          <p:spPr bwMode="auto">
            <a:xfrm>
              <a:off x="4925" y="940"/>
              <a:ext cx="514" cy="379"/>
            </a:xfrm>
            <a:custGeom>
              <a:avLst/>
              <a:gdLst>
                <a:gd name="T0" fmla="*/ 208 w 366"/>
                <a:gd name="T1" fmla="*/ 0 h 270"/>
                <a:gd name="T2" fmla="*/ 366 w 366"/>
                <a:gd name="T3" fmla="*/ 69 h 270"/>
                <a:gd name="T4" fmla="*/ 0 w 366"/>
                <a:gd name="T5" fmla="*/ 91 h 270"/>
                <a:gd name="T6" fmla="*/ 208 w 366"/>
                <a:gd name="T7" fmla="*/ 0 h 270"/>
              </a:gdLst>
              <a:ahLst/>
              <a:cxnLst>
                <a:cxn ang="0">
                  <a:pos x="T0" y="T1"/>
                </a:cxn>
                <a:cxn ang="0">
                  <a:pos x="T2" y="T3"/>
                </a:cxn>
                <a:cxn ang="0">
                  <a:pos x="T4" y="T5"/>
                </a:cxn>
                <a:cxn ang="0">
                  <a:pos x="T6" y="T7"/>
                </a:cxn>
              </a:cxnLst>
              <a:rect l="0" t="0" r="r" b="b"/>
              <a:pathLst>
                <a:path w="366" h="270">
                  <a:moveTo>
                    <a:pt x="208" y="0"/>
                  </a:moveTo>
                  <a:cubicBezTo>
                    <a:pt x="208" y="0"/>
                    <a:pt x="284" y="80"/>
                    <a:pt x="366" y="69"/>
                  </a:cubicBezTo>
                  <a:cubicBezTo>
                    <a:pt x="363" y="66"/>
                    <a:pt x="24" y="270"/>
                    <a:pt x="0" y="91"/>
                  </a:cubicBezTo>
                  <a:cubicBezTo>
                    <a:pt x="69" y="59"/>
                    <a:pt x="138" y="29"/>
                    <a:pt x="208"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150568" name="Freeform 46">
              <a:extLst>
                <a:ext uri="{FF2B5EF4-FFF2-40B4-BE49-F238E27FC236}">
                  <a16:creationId xmlns:a16="http://schemas.microsoft.com/office/drawing/2014/main" id="{9DE645C0-2E7D-8C0E-E1AF-06173961049D}"/>
                </a:ext>
              </a:extLst>
            </p:cNvPr>
            <p:cNvSpPr>
              <a:spLocks/>
            </p:cNvSpPr>
            <p:nvPr/>
          </p:nvSpPr>
          <p:spPr bwMode="auto">
            <a:xfrm>
              <a:off x="3892" y="848"/>
              <a:ext cx="1366" cy="760"/>
            </a:xfrm>
            <a:custGeom>
              <a:avLst/>
              <a:gdLst>
                <a:gd name="T0" fmla="*/ 14 w 971"/>
                <a:gd name="T1" fmla="*/ 730 h 540"/>
                <a:gd name="T2" fmla="*/ 31 w 971"/>
                <a:gd name="T3" fmla="*/ 660 h 540"/>
                <a:gd name="T4" fmla="*/ 1289 w 971"/>
                <a:gd name="T5" fmla="*/ 11 h 540"/>
                <a:gd name="T6" fmla="*/ 1356 w 971"/>
                <a:gd name="T7" fmla="*/ 38 h 540"/>
                <a:gd name="T8" fmla="*/ 1328 w 971"/>
                <a:gd name="T9" fmla="*/ 103 h 540"/>
                <a:gd name="T10" fmla="*/ 84 w 971"/>
                <a:gd name="T11" fmla="*/ 745 h 540"/>
                <a:gd name="T12" fmla="*/ 14 w 971"/>
                <a:gd name="T13" fmla="*/ 730 h 5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1" h="540">
                  <a:moveTo>
                    <a:pt x="10" y="519"/>
                  </a:moveTo>
                  <a:cubicBezTo>
                    <a:pt x="0" y="502"/>
                    <a:pt x="5" y="480"/>
                    <a:pt x="22" y="469"/>
                  </a:cubicBezTo>
                  <a:cubicBezTo>
                    <a:pt x="307" y="291"/>
                    <a:pt x="606" y="137"/>
                    <a:pt x="916" y="8"/>
                  </a:cubicBezTo>
                  <a:cubicBezTo>
                    <a:pt x="935" y="0"/>
                    <a:pt x="956" y="9"/>
                    <a:pt x="964" y="27"/>
                  </a:cubicBezTo>
                  <a:cubicBezTo>
                    <a:pt x="971" y="45"/>
                    <a:pt x="962" y="66"/>
                    <a:pt x="944" y="73"/>
                  </a:cubicBezTo>
                  <a:cubicBezTo>
                    <a:pt x="637" y="201"/>
                    <a:pt x="342" y="354"/>
                    <a:pt x="60" y="529"/>
                  </a:cubicBezTo>
                  <a:cubicBezTo>
                    <a:pt x="43" y="540"/>
                    <a:pt x="21" y="535"/>
                    <a:pt x="10" y="519"/>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69" name="Freeform 47">
              <a:extLst>
                <a:ext uri="{FF2B5EF4-FFF2-40B4-BE49-F238E27FC236}">
                  <a16:creationId xmlns:a16="http://schemas.microsoft.com/office/drawing/2014/main" id="{2DF7003D-81FF-137D-2EF4-50E1273462A7}"/>
                </a:ext>
              </a:extLst>
            </p:cNvPr>
            <p:cNvSpPr>
              <a:spLocks/>
            </p:cNvSpPr>
            <p:nvPr/>
          </p:nvSpPr>
          <p:spPr bwMode="auto">
            <a:xfrm>
              <a:off x="3199" y="82"/>
              <a:ext cx="439" cy="511"/>
            </a:xfrm>
            <a:custGeom>
              <a:avLst/>
              <a:gdLst>
                <a:gd name="T0" fmla="*/ 0 w 312"/>
                <a:gd name="T1" fmla="*/ 248 h 363"/>
                <a:gd name="T2" fmla="*/ 35 w 312"/>
                <a:gd name="T3" fmla="*/ 4 h 363"/>
                <a:gd name="T4" fmla="*/ 184 w 312"/>
                <a:gd name="T5" fmla="*/ 511 h 363"/>
                <a:gd name="T6" fmla="*/ 0 w 312"/>
                <a:gd name="T7" fmla="*/ 248 h 3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2" h="363">
                  <a:moveTo>
                    <a:pt x="0" y="176"/>
                  </a:moveTo>
                  <a:cubicBezTo>
                    <a:pt x="0" y="176"/>
                    <a:pt x="60" y="83"/>
                    <a:pt x="25" y="3"/>
                  </a:cubicBezTo>
                  <a:cubicBezTo>
                    <a:pt x="28" y="0"/>
                    <a:pt x="312" y="311"/>
                    <a:pt x="131" y="363"/>
                  </a:cubicBezTo>
                  <a:cubicBezTo>
                    <a:pt x="89" y="300"/>
                    <a:pt x="45" y="237"/>
                    <a:pt x="0" y="17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70" name="Freeform 48">
              <a:extLst>
                <a:ext uri="{FF2B5EF4-FFF2-40B4-BE49-F238E27FC236}">
                  <a16:creationId xmlns:a16="http://schemas.microsoft.com/office/drawing/2014/main" id="{FB74E033-087E-FCC8-B6A8-8B25CDC753BA}"/>
                </a:ext>
              </a:extLst>
            </p:cNvPr>
            <p:cNvSpPr>
              <a:spLocks/>
            </p:cNvSpPr>
            <p:nvPr/>
          </p:nvSpPr>
          <p:spPr bwMode="auto">
            <a:xfrm>
              <a:off x="2898" y="340"/>
              <a:ext cx="422" cy="493"/>
            </a:xfrm>
            <a:custGeom>
              <a:avLst/>
              <a:gdLst>
                <a:gd name="T0" fmla="*/ 239 w 300"/>
                <a:gd name="T1" fmla="*/ 35 h 351"/>
                <a:gd name="T2" fmla="*/ 0 w 300"/>
                <a:gd name="T3" fmla="*/ 1 h 351"/>
                <a:gd name="T4" fmla="*/ 422 w 300"/>
                <a:gd name="T5" fmla="*/ 295 h 351"/>
                <a:gd name="T6" fmla="*/ 239 w 300"/>
                <a:gd name="T7" fmla="*/ 35 h 3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0" h="351">
                  <a:moveTo>
                    <a:pt x="170" y="25"/>
                  </a:moveTo>
                  <a:cubicBezTo>
                    <a:pt x="170" y="25"/>
                    <a:pt x="64" y="53"/>
                    <a:pt x="0" y="1"/>
                  </a:cubicBezTo>
                  <a:cubicBezTo>
                    <a:pt x="3" y="0"/>
                    <a:pt x="187" y="351"/>
                    <a:pt x="300" y="210"/>
                  </a:cubicBezTo>
                  <a:cubicBezTo>
                    <a:pt x="258" y="148"/>
                    <a:pt x="215" y="86"/>
                    <a:pt x="170" y="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71" name="Freeform 49">
              <a:extLst>
                <a:ext uri="{FF2B5EF4-FFF2-40B4-BE49-F238E27FC236}">
                  <a16:creationId xmlns:a16="http://schemas.microsoft.com/office/drawing/2014/main" id="{B0E7A55B-6C3E-8A16-1856-E5D254D4E5B1}"/>
                </a:ext>
              </a:extLst>
            </p:cNvPr>
            <p:cNvSpPr>
              <a:spLocks/>
            </p:cNvSpPr>
            <p:nvPr/>
          </p:nvSpPr>
          <p:spPr bwMode="auto">
            <a:xfrm>
              <a:off x="3113" y="296"/>
              <a:ext cx="847" cy="1316"/>
            </a:xfrm>
            <a:custGeom>
              <a:avLst/>
              <a:gdLst>
                <a:gd name="T0" fmla="*/ 812 w 602"/>
                <a:gd name="T1" fmla="*/ 1303 h 936"/>
                <a:gd name="T2" fmla="*/ 834 w 602"/>
                <a:gd name="T3" fmla="*/ 1236 h 936"/>
                <a:gd name="T4" fmla="*/ 97 w 602"/>
                <a:gd name="T5" fmla="*/ 28 h 936"/>
                <a:gd name="T6" fmla="*/ 25 w 602"/>
                <a:gd name="T7" fmla="*/ 15 h 936"/>
                <a:gd name="T8" fmla="*/ 15 w 602"/>
                <a:gd name="T9" fmla="*/ 87 h 936"/>
                <a:gd name="T10" fmla="*/ 744 w 602"/>
                <a:gd name="T11" fmla="*/ 1281 h 936"/>
                <a:gd name="T12" fmla="*/ 812 w 602"/>
                <a:gd name="T13" fmla="*/ 1303 h 9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2" h="936">
                  <a:moveTo>
                    <a:pt x="577" y="927"/>
                  </a:moveTo>
                  <a:cubicBezTo>
                    <a:pt x="595" y="919"/>
                    <a:pt x="602" y="897"/>
                    <a:pt x="593" y="879"/>
                  </a:cubicBezTo>
                  <a:cubicBezTo>
                    <a:pt x="441" y="579"/>
                    <a:pt x="266" y="292"/>
                    <a:pt x="69" y="20"/>
                  </a:cubicBezTo>
                  <a:cubicBezTo>
                    <a:pt x="57" y="4"/>
                    <a:pt x="34" y="0"/>
                    <a:pt x="18" y="11"/>
                  </a:cubicBezTo>
                  <a:cubicBezTo>
                    <a:pt x="3" y="23"/>
                    <a:pt x="0" y="45"/>
                    <a:pt x="11" y="62"/>
                  </a:cubicBezTo>
                  <a:cubicBezTo>
                    <a:pt x="207" y="330"/>
                    <a:pt x="380" y="614"/>
                    <a:pt x="529" y="911"/>
                  </a:cubicBezTo>
                  <a:cubicBezTo>
                    <a:pt x="538" y="929"/>
                    <a:pt x="560" y="936"/>
                    <a:pt x="577" y="927"/>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72" name="Freeform 50">
              <a:extLst>
                <a:ext uri="{FF2B5EF4-FFF2-40B4-BE49-F238E27FC236}">
                  <a16:creationId xmlns:a16="http://schemas.microsoft.com/office/drawing/2014/main" id="{1A774905-3044-A463-2534-9E4428BFE86E}"/>
                </a:ext>
              </a:extLst>
            </p:cNvPr>
            <p:cNvSpPr>
              <a:spLocks/>
            </p:cNvSpPr>
            <p:nvPr/>
          </p:nvSpPr>
          <p:spPr bwMode="auto">
            <a:xfrm>
              <a:off x="2663" y="539"/>
              <a:ext cx="552" cy="397"/>
            </a:xfrm>
            <a:custGeom>
              <a:avLst/>
              <a:gdLst>
                <a:gd name="T0" fmla="*/ 73 w 392"/>
                <a:gd name="T1" fmla="*/ 241 h 282"/>
                <a:gd name="T2" fmla="*/ 0 w 392"/>
                <a:gd name="T3" fmla="*/ 6 h 282"/>
                <a:gd name="T4" fmla="*/ 355 w 392"/>
                <a:gd name="T5" fmla="*/ 397 h 282"/>
                <a:gd name="T6" fmla="*/ 73 w 392"/>
                <a:gd name="T7" fmla="*/ 241 h 2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282">
                  <a:moveTo>
                    <a:pt x="52" y="171"/>
                  </a:moveTo>
                  <a:cubicBezTo>
                    <a:pt x="53" y="171"/>
                    <a:pt x="66" y="61"/>
                    <a:pt x="0" y="4"/>
                  </a:cubicBezTo>
                  <a:cubicBezTo>
                    <a:pt x="1" y="0"/>
                    <a:pt x="392" y="157"/>
                    <a:pt x="252" y="282"/>
                  </a:cubicBezTo>
                  <a:cubicBezTo>
                    <a:pt x="186" y="244"/>
                    <a:pt x="120" y="207"/>
                    <a:pt x="52" y="1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73" name="Freeform 51">
              <a:extLst>
                <a:ext uri="{FF2B5EF4-FFF2-40B4-BE49-F238E27FC236}">
                  <a16:creationId xmlns:a16="http://schemas.microsoft.com/office/drawing/2014/main" id="{9CA22655-807F-5D38-F16F-0EDE48CEC7B5}"/>
                </a:ext>
              </a:extLst>
            </p:cNvPr>
            <p:cNvSpPr>
              <a:spLocks/>
            </p:cNvSpPr>
            <p:nvPr/>
          </p:nvSpPr>
          <p:spPr bwMode="auto">
            <a:xfrm>
              <a:off x="2471" y="846"/>
              <a:ext cx="507" cy="403"/>
            </a:xfrm>
            <a:custGeom>
              <a:avLst/>
              <a:gdLst>
                <a:gd name="T0" fmla="*/ 230 w 361"/>
                <a:gd name="T1" fmla="*/ 0 h 287"/>
                <a:gd name="T2" fmla="*/ 0 w 361"/>
                <a:gd name="T3" fmla="*/ 74 h 287"/>
                <a:gd name="T4" fmla="*/ 507 w 361"/>
                <a:gd name="T5" fmla="*/ 156 h 287"/>
                <a:gd name="T6" fmla="*/ 230 w 361"/>
                <a:gd name="T7" fmla="*/ 0 h 2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1" h="287">
                  <a:moveTo>
                    <a:pt x="164" y="0"/>
                  </a:moveTo>
                  <a:cubicBezTo>
                    <a:pt x="164" y="0"/>
                    <a:pt x="80" y="72"/>
                    <a:pt x="0" y="53"/>
                  </a:cubicBezTo>
                  <a:cubicBezTo>
                    <a:pt x="2" y="50"/>
                    <a:pt x="320" y="287"/>
                    <a:pt x="361" y="111"/>
                  </a:cubicBezTo>
                  <a:cubicBezTo>
                    <a:pt x="296" y="73"/>
                    <a:pt x="230" y="36"/>
                    <a:pt x="16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sp>
          <p:nvSpPr>
            <p:cNvPr id="150574" name="Freeform 52">
              <a:extLst>
                <a:ext uri="{FF2B5EF4-FFF2-40B4-BE49-F238E27FC236}">
                  <a16:creationId xmlns:a16="http://schemas.microsoft.com/office/drawing/2014/main" id="{62915A6B-7622-5C67-2700-E366B786C4B5}"/>
                </a:ext>
              </a:extLst>
            </p:cNvPr>
            <p:cNvSpPr>
              <a:spLocks/>
            </p:cNvSpPr>
            <p:nvPr/>
          </p:nvSpPr>
          <p:spPr bwMode="auto">
            <a:xfrm>
              <a:off x="2662" y="756"/>
              <a:ext cx="1296" cy="878"/>
            </a:xfrm>
            <a:custGeom>
              <a:avLst/>
              <a:gdLst>
                <a:gd name="T0" fmla="*/ 1279 w 922"/>
                <a:gd name="T1" fmla="*/ 853 h 625"/>
                <a:gd name="T2" fmla="*/ 1269 w 922"/>
                <a:gd name="T3" fmla="*/ 782 h 625"/>
                <a:gd name="T4" fmla="*/ 83 w 922"/>
                <a:gd name="T5" fmla="*/ 14 h 625"/>
                <a:gd name="T6" fmla="*/ 14 w 922"/>
                <a:gd name="T7" fmla="*/ 34 h 625"/>
                <a:gd name="T8" fmla="*/ 35 w 922"/>
                <a:gd name="T9" fmla="*/ 101 h 625"/>
                <a:gd name="T10" fmla="*/ 1209 w 922"/>
                <a:gd name="T11" fmla="*/ 861 h 625"/>
                <a:gd name="T12" fmla="*/ 1279 w 922"/>
                <a:gd name="T13" fmla="*/ 853 h 6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22" h="625">
                  <a:moveTo>
                    <a:pt x="910" y="607"/>
                  </a:moveTo>
                  <a:cubicBezTo>
                    <a:pt x="922" y="592"/>
                    <a:pt x="919" y="569"/>
                    <a:pt x="903" y="557"/>
                  </a:cubicBezTo>
                  <a:cubicBezTo>
                    <a:pt x="637" y="352"/>
                    <a:pt x="354" y="169"/>
                    <a:pt x="59" y="10"/>
                  </a:cubicBezTo>
                  <a:cubicBezTo>
                    <a:pt x="41" y="0"/>
                    <a:pt x="19" y="7"/>
                    <a:pt x="10" y="24"/>
                  </a:cubicBezTo>
                  <a:cubicBezTo>
                    <a:pt x="0" y="41"/>
                    <a:pt x="7" y="63"/>
                    <a:pt x="25" y="72"/>
                  </a:cubicBezTo>
                  <a:cubicBezTo>
                    <a:pt x="317" y="229"/>
                    <a:pt x="597" y="410"/>
                    <a:pt x="860" y="613"/>
                  </a:cubicBezTo>
                  <a:cubicBezTo>
                    <a:pt x="876" y="625"/>
                    <a:pt x="898" y="622"/>
                    <a:pt x="910" y="607"/>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KW"/>
            </a:p>
          </p:txBody>
        </p:sp>
      </p:grpSp>
      <p:sp>
        <p:nvSpPr>
          <p:cNvPr id="5" name="مربع نص 4">
            <a:extLst>
              <a:ext uri="{FF2B5EF4-FFF2-40B4-BE49-F238E27FC236}">
                <a16:creationId xmlns:a16="http://schemas.microsoft.com/office/drawing/2014/main" id="{E49516D7-428E-AF10-F36D-0502DB86DDFB}"/>
              </a:ext>
            </a:extLst>
          </p:cNvPr>
          <p:cNvSpPr txBox="1"/>
          <p:nvPr/>
        </p:nvSpPr>
        <p:spPr>
          <a:xfrm>
            <a:off x="6227392" y="3193216"/>
            <a:ext cx="5116522" cy="600164"/>
          </a:xfrm>
          <a:prstGeom prst="rect">
            <a:avLst/>
          </a:prstGeom>
          <a:noFill/>
        </p:spPr>
        <p:txBody>
          <a:bodyPr wrap="square">
            <a:spAutoFit/>
          </a:bodyPr>
          <a:lstStyle/>
          <a:p>
            <a:pPr algn="just" rtl="1">
              <a:lnSpc>
                <a:spcPct val="80000"/>
              </a:lnSpc>
            </a:pPr>
            <a:r>
              <a:rPr lang="ar-SA" sz="2000" dirty="0">
                <a:solidFill>
                  <a:srgbClr val="1F3864"/>
                </a:solidFill>
                <a:effectLst/>
                <a:latin typeface="Arial" panose="020B0604020202020204" pitchFamily="34" charset="0"/>
                <a:ea typeface="Times New Roman" panose="02020603050405020304" pitchFamily="18" charset="0"/>
                <a:cs typeface="Mohammad Bold Normal" pitchFamily="2" charset="-78"/>
              </a:rPr>
              <a:t> تقديم المساعدة المادية للمحتاجين من مرضى السرطان واسرهم .</a:t>
            </a:r>
            <a:endParaRPr lang="en-US" sz="2000" dirty="0">
              <a:effectLst/>
              <a:latin typeface="Times New Roman" panose="02020603050405020304" pitchFamily="18" charset="0"/>
              <a:ea typeface="Times New Roman" panose="02020603050405020304" pitchFamily="18" charset="0"/>
            </a:endParaRPr>
          </a:p>
        </p:txBody>
      </p:sp>
      <p:sp>
        <p:nvSpPr>
          <p:cNvPr id="7" name="مربع نص 6">
            <a:extLst>
              <a:ext uri="{FF2B5EF4-FFF2-40B4-BE49-F238E27FC236}">
                <a16:creationId xmlns:a16="http://schemas.microsoft.com/office/drawing/2014/main" id="{06B15D8C-464F-0306-90CD-A86B6F610A32}"/>
              </a:ext>
            </a:extLst>
          </p:cNvPr>
          <p:cNvSpPr txBox="1"/>
          <p:nvPr/>
        </p:nvSpPr>
        <p:spPr>
          <a:xfrm>
            <a:off x="6258417" y="3906139"/>
            <a:ext cx="5116521" cy="707886"/>
          </a:xfrm>
          <a:prstGeom prst="rect">
            <a:avLst/>
          </a:prstGeom>
          <a:noFill/>
        </p:spPr>
        <p:txBody>
          <a:bodyPr wrap="square">
            <a:spAutoFit/>
          </a:bodyPr>
          <a:lstStyle/>
          <a:p>
            <a:pPr algn="r"/>
            <a:r>
              <a:rPr lang="ar-SA" sz="2000" dirty="0">
                <a:solidFill>
                  <a:srgbClr val="1F3864"/>
                </a:solidFill>
                <a:effectLst/>
                <a:latin typeface="Arial" panose="020B0604020202020204" pitchFamily="34" charset="0"/>
                <a:ea typeface="Calibri" panose="020F0502020204030204" pitchFamily="34" charset="0"/>
                <a:cs typeface="Mohammad Bold Normal" pitchFamily="2" charset="-78"/>
              </a:rPr>
              <a:t>توفير الأدوية باهظة الثمن لمرض السرطان المحتاجين قدر الإمكان .</a:t>
            </a:r>
            <a:endParaRPr lang="ar-KW" sz="2000" dirty="0"/>
          </a:p>
        </p:txBody>
      </p:sp>
      <p:sp>
        <p:nvSpPr>
          <p:cNvPr id="9" name="مربع نص 8">
            <a:extLst>
              <a:ext uri="{FF2B5EF4-FFF2-40B4-BE49-F238E27FC236}">
                <a16:creationId xmlns:a16="http://schemas.microsoft.com/office/drawing/2014/main" id="{A78CCCFE-A444-2CCB-36D3-83837A82A4BC}"/>
              </a:ext>
            </a:extLst>
          </p:cNvPr>
          <p:cNvSpPr txBox="1"/>
          <p:nvPr/>
        </p:nvSpPr>
        <p:spPr>
          <a:xfrm>
            <a:off x="6112878" y="4763590"/>
            <a:ext cx="5248727" cy="707886"/>
          </a:xfrm>
          <a:prstGeom prst="rect">
            <a:avLst/>
          </a:prstGeom>
          <a:noFill/>
        </p:spPr>
        <p:txBody>
          <a:bodyPr wrap="square">
            <a:spAutoFit/>
          </a:bodyPr>
          <a:lstStyle/>
          <a:p>
            <a:pPr algn="r"/>
            <a:r>
              <a:rPr lang="ar-SA" sz="2000" dirty="0">
                <a:solidFill>
                  <a:srgbClr val="1F3864"/>
                </a:solidFill>
                <a:effectLst/>
                <a:latin typeface="Arial" panose="020B0604020202020204" pitchFamily="34" charset="0"/>
                <a:ea typeface="Calibri" panose="020F0502020204030204" pitchFamily="34" charset="0"/>
                <a:cs typeface="Mohammad Bold Normal" pitchFamily="2" charset="-78"/>
              </a:rPr>
              <a:t>تقديم الدعم النفسي والاجتماعي لمرضى السرطان، عن طريق تنظيم رحلات العمرة .</a:t>
            </a:r>
            <a:endParaRPr lang="ar-KW" sz="2000" dirty="0"/>
          </a:p>
        </p:txBody>
      </p:sp>
      <p:sp>
        <p:nvSpPr>
          <p:cNvPr id="11" name="مربع نص 10">
            <a:extLst>
              <a:ext uri="{FF2B5EF4-FFF2-40B4-BE49-F238E27FC236}">
                <a16:creationId xmlns:a16="http://schemas.microsoft.com/office/drawing/2014/main" id="{64832825-9E0B-B7E7-C782-E1CB79336E0C}"/>
              </a:ext>
            </a:extLst>
          </p:cNvPr>
          <p:cNvSpPr txBox="1"/>
          <p:nvPr/>
        </p:nvSpPr>
        <p:spPr>
          <a:xfrm>
            <a:off x="6337656" y="5753258"/>
            <a:ext cx="5070067" cy="353943"/>
          </a:xfrm>
          <a:prstGeom prst="rect">
            <a:avLst/>
          </a:prstGeom>
          <a:noFill/>
        </p:spPr>
        <p:txBody>
          <a:bodyPr wrap="square">
            <a:spAutoFit/>
          </a:bodyPr>
          <a:lstStyle/>
          <a:p>
            <a:pPr algn="just" rtl="1">
              <a:lnSpc>
                <a:spcPct val="80000"/>
              </a:lnSpc>
            </a:pPr>
            <a:r>
              <a:rPr lang="ar-SA" sz="2000" dirty="0">
                <a:solidFill>
                  <a:srgbClr val="1F3864"/>
                </a:solidFill>
                <a:effectLst/>
                <a:latin typeface="Arial" panose="020B0604020202020204" pitchFamily="34" charset="0"/>
                <a:ea typeface="Times New Roman" panose="02020603050405020304" pitchFamily="18" charset="0"/>
                <a:cs typeface="Mohammad Bold Normal" pitchFamily="2" charset="-78"/>
              </a:rPr>
              <a:t>كفالة الايتام الذين توفى والدهم بسبب مرض السرطان .</a:t>
            </a:r>
            <a:endParaRPr lang="en-US" sz="1600" dirty="0">
              <a:effectLst/>
              <a:latin typeface="Times New Roman" panose="02020603050405020304" pitchFamily="18" charset="0"/>
              <a:ea typeface="Times New Roman" panose="02020603050405020304" pitchFamily="18" charset="0"/>
            </a:endParaRPr>
          </a:p>
        </p:txBody>
      </p:sp>
      <p:sp>
        <p:nvSpPr>
          <p:cNvPr id="12" name="مربع نص 11">
            <a:extLst>
              <a:ext uri="{FF2B5EF4-FFF2-40B4-BE49-F238E27FC236}">
                <a16:creationId xmlns:a16="http://schemas.microsoft.com/office/drawing/2014/main" id="{CB2F386F-B7B8-825D-B69F-E6B35C72537E}"/>
              </a:ext>
            </a:extLst>
          </p:cNvPr>
          <p:cNvSpPr txBox="1"/>
          <p:nvPr/>
        </p:nvSpPr>
        <p:spPr>
          <a:xfrm>
            <a:off x="147761" y="3995481"/>
            <a:ext cx="5352067" cy="600164"/>
          </a:xfrm>
          <a:prstGeom prst="rect">
            <a:avLst/>
          </a:prstGeom>
          <a:noFill/>
        </p:spPr>
        <p:txBody>
          <a:bodyPr wrap="square">
            <a:spAutoFit/>
          </a:bodyPr>
          <a:lstStyle/>
          <a:p>
            <a:pPr algn="just" rtl="1">
              <a:lnSpc>
                <a:spcPct val="80000"/>
              </a:lnSpc>
            </a:pPr>
            <a:r>
              <a:rPr lang="ar-SA" sz="2000" dirty="0">
                <a:solidFill>
                  <a:srgbClr val="1F3864"/>
                </a:solidFill>
                <a:effectLst/>
                <a:latin typeface="Arial" panose="020B0604020202020204" pitchFamily="34" charset="0"/>
                <a:ea typeface="Calibri" panose="020F0502020204030204" pitchFamily="34" charset="0"/>
                <a:cs typeface="Mohammad Bold Normal" pitchFamily="2" charset="-78"/>
              </a:rPr>
              <a:t>التعاون مع وزارة الصحة والمؤسسات الحكومية والمراكز الطبية المتخصصة لخدمة مرضى السرطان.</a:t>
            </a:r>
            <a:endParaRPr lang="en-US" sz="2000" dirty="0">
              <a:effectLst/>
              <a:latin typeface="Times New Roman" panose="02020603050405020304" pitchFamily="18" charset="0"/>
              <a:ea typeface="Times New Roman" panose="02020603050405020304" pitchFamily="18" charset="0"/>
            </a:endParaRPr>
          </a:p>
        </p:txBody>
      </p:sp>
      <p:sp>
        <p:nvSpPr>
          <p:cNvPr id="13" name="مربع نص 12">
            <a:extLst>
              <a:ext uri="{FF2B5EF4-FFF2-40B4-BE49-F238E27FC236}">
                <a16:creationId xmlns:a16="http://schemas.microsoft.com/office/drawing/2014/main" id="{297FC6B9-D826-4BB1-8077-A3332162B57E}"/>
              </a:ext>
            </a:extLst>
          </p:cNvPr>
          <p:cNvSpPr txBox="1"/>
          <p:nvPr/>
        </p:nvSpPr>
        <p:spPr>
          <a:xfrm>
            <a:off x="147761" y="3243862"/>
            <a:ext cx="5352067" cy="400110"/>
          </a:xfrm>
          <a:prstGeom prst="rect">
            <a:avLst/>
          </a:prstGeom>
          <a:noFill/>
        </p:spPr>
        <p:txBody>
          <a:bodyPr wrap="square">
            <a:spAutoFit/>
          </a:bodyPr>
          <a:lstStyle/>
          <a:p>
            <a:pPr algn="r"/>
            <a:r>
              <a:rPr lang="ar-SA" sz="2000" dirty="0">
                <a:solidFill>
                  <a:srgbClr val="1F3864"/>
                </a:solidFill>
                <a:effectLst/>
                <a:latin typeface="Arial" panose="020B0604020202020204" pitchFamily="34" charset="0"/>
                <a:ea typeface="Calibri" panose="020F0502020204030204" pitchFamily="34" charset="0"/>
                <a:cs typeface="Mohammad Bold Normal" pitchFamily="2" charset="-78"/>
              </a:rPr>
              <a:t>نشر التوعية بمرض السرطان للمجتمع المدني.</a:t>
            </a:r>
            <a:endParaRPr lang="ar-KW" sz="2400" dirty="0"/>
          </a:p>
        </p:txBody>
      </p:sp>
      <p:sp>
        <p:nvSpPr>
          <p:cNvPr id="14" name="مربع نص 13">
            <a:extLst>
              <a:ext uri="{FF2B5EF4-FFF2-40B4-BE49-F238E27FC236}">
                <a16:creationId xmlns:a16="http://schemas.microsoft.com/office/drawing/2014/main" id="{CE847794-8030-58E6-10A8-E3130B00FD2A}"/>
              </a:ext>
            </a:extLst>
          </p:cNvPr>
          <p:cNvSpPr txBox="1"/>
          <p:nvPr/>
        </p:nvSpPr>
        <p:spPr>
          <a:xfrm>
            <a:off x="1" y="4892899"/>
            <a:ext cx="5463722" cy="400110"/>
          </a:xfrm>
          <a:prstGeom prst="rect">
            <a:avLst/>
          </a:prstGeom>
          <a:noFill/>
        </p:spPr>
        <p:txBody>
          <a:bodyPr wrap="square">
            <a:spAutoFit/>
          </a:bodyPr>
          <a:lstStyle/>
          <a:p>
            <a:pPr algn="r"/>
            <a:r>
              <a:rPr lang="ar-SA" sz="2000" dirty="0">
                <a:solidFill>
                  <a:srgbClr val="1F3864"/>
                </a:solidFill>
                <a:effectLst/>
                <a:latin typeface="Arial" panose="020B0604020202020204" pitchFamily="34" charset="0"/>
                <a:ea typeface="Calibri" panose="020F0502020204030204" pitchFamily="34" charset="0"/>
                <a:cs typeface="Mohammad Bold Normal" pitchFamily="2" charset="-78"/>
              </a:rPr>
              <a:t>المشاركة ودعم البحوث والدراسات المتعلقة بمرضى الســرطان.</a:t>
            </a:r>
            <a:endParaRPr lang="ar-KW" sz="2000" dirty="0"/>
          </a:p>
        </p:txBody>
      </p:sp>
      <p:sp>
        <p:nvSpPr>
          <p:cNvPr id="16" name="مربع نص 15">
            <a:extLst>
              <a:ext uri="{FF2B5EF4-FFF2-40B4-BE49-F238E27FC236}">
                <a16:creationId xmlns:a16="http://schemas.microsoft.com/office/drawing/2014/main" id="{B85211DE-1E6B-00D8-7931-CA61E54E7F51}"/>
              </a:ext>
            </a:extLst>
          </p:cNvPr>
          <p:cNvSpPr txBox="1"/>
          <p:nvPr/>
        </p:nvSpPr>
        <p:spPr>
          <a:xfrm>
            <a:off x="0" y="5646517"/>
            <a:ext cx="5463722" cy="600164"/>
          </a:xfrm>
          <a:prstGeom prst="rect">
            <a:avLst/>
          </a:prstGeom>
          <a:noFill/>
        </p:spPr>
        <p:txBody>
          <a:bodyPr wrap="square">
            <a:spAutoFit/>
          </a:bodyPr>
          <a:lstStyle/>
          <a:p>
            <a:pPr algn="just" rtl="1">
              <a:lnSpc>
                <a:spcPct val="80000"/>
              </a:lnSpc>
            </a:pPr>
            <a:r>
              <a:rPr lang="ar-SA" sz="2000" dirty="0">
                <a:solidFill>
                  <a:srgbClr val="1F3864"/>
                </a:solidFill>
                <a:effectLst/>
                <a:latin typeface="Arial" panose="020B0604020202020204" pitchFamily="34" charset="0"/>
                <a:ea typeface="Calibri" panose="020F0502020204030204" pitchFamily="34" charset="0"/>
                <a:cs typeface="Mohammad Bold Normal" pitchFamily="2" charset="-78"/>
              </a:rPr>
              <a:t>إقامة المؤتمرات والفعاليات التي تخدم مرضى السرطان واسرهم .</a:t>
            </a:r>
            <a:endParaRPr lang="en-US"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عنصر نائب للصورة 6">
            <a:extLst>
              <a:ext uri="{FF2B5EF4-FFF2-40B4-BE49-F238E27FC236}">
                <a16:creationId xmlns:a16="http://schemas.microsoft.com/office/drawing/2014/main" id="{768AAE3A-57A5-051C-7547-7516EF849FFA}"/>
              </a:ext>
            </a:extLst>
          </p:cNvPr>
          <p:cNvPicPr>
            <a:picLocks noGrp="1" noChangeAspect="1"/>
          </p:cNvPicPr>
          <p:nvPr>
            <p:ph type="pic" sz="quarter" idx="10"/>
          </p:nvPr>
        </p:nvPicPr>
        <p:blipFill>
          <a:blip r:embed="rId3"/>
          <a:srcRect/>
          <a:stretch>
            <a:fillRect/>
          </a:stretch>
        </p:blipFill>
        <p:spPr/>
      </p:pic>
      <p:sp>
        <p:nvSpPr>
          <p:cNvPr id="8" name="مستطيل 7">
            <a:extLst>
              <a:ext uri="{FF2B5EF4-FFF2-40B4-BE49-F238E27FC236}">
                <a16:creationId xmlns:a16="http://schemas.microsoft.com/office/drawing/2014/main" id="{E4878BBB-9834-1F29-FBEF-02AE90E3ACF2}"/>
              </a:ext>
            </a:extLst>
          </p:cNvPr>
          <p:cNvSpPr/>
          <p:nvPr/>
        </p:nvSpPr>
        <p:spPr>
          <a:xfrm>
            <a:off x="5841402" y="1247887"/>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12" name="مستطيل 11">
            <a:extLst>
              <a:ext uri="{FF2B5EF4-FFF2-40B4-BE49-F238E27FC236}">
                <a16:creationId xmlns:a16="http://schemas.microsoft.com/office/drawing/2014/main" id="{F4A0D148-EE0F-D71F-1B3E-AABBE202984F}"/>
              </a:ext>
            </a:extLst>
          </p:cNvPr>
          <p:cNvSpPr/>
          <p:nvPr/>
        </p:nvSpPr>
        <p:spPr>
          <a:xfrm>
            <a:off x="6402593" y="3381375"/>
            <a:ext cx="2818504" cy="99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5841402" y="2524465"/>
            <a:ext cx="6788076" cy="2090808"/>
          </a:xfrm>
        </p:spPr>
        <p:txBody>
          <a:bodyPr/>
          <a:lstStyle/>
          <a:p>
            <a:pPr algn="ctr"/>
            <a:br>
              <a:rPr lang="ar-KW" sz="8000" dirty="0">
                <a:latin typeface="Abdo Logo" panose="02000500030000020004" pitchFamily="2" charset="-78"/>
                <a:cs typeface="Abdo Logo" panose="02000500030000020004" pitchFamily="2" charset="-78"/>
              </a:rPr>
            </a:br>
            <a:r>
              <a:rPr lang="ar-KW" sz="8000" dirty="0">
                <a:latin typeface="Abdo Logo" panose="02000500030000020004" pitchFamily="2" charset="-78"/>
                <a:cs typeface="Abdo Logo" panose="02000500030000020004" pitchFamily="2" charset="-78"/>
              </a:rPr>
              <a:t>  الأنشطة والفعاليات</a:t>
            </a:r>
            <a:endParaRPr lang="en-US" sz="8000" dirty="0">
              <a:latin typeface="Abdo Logo" panose="02000500030000020004" pitchFamily="2" charset="-78"/>
              <a:cs typeface="Abdo Logo" panose="02000500030000020004" pitchFamily="2" charset="-78"/>
            </a:endParaRPr>
          </a:p>
        </p:txBody>
      </p:sp>
    </p:spTree>
    <p:extLst>
      <p:ext uri="{BB962C8B-B14F-4D97-AF65-F5344CB8AC3E}">
        <p14:creationId xmlns:p14="http://schemas.microsoft.com/office/powerpoint/2010/main" val="380217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516151" y="844476"/>
            <a:ext cx="4937211" cy="1566974"/>
          </a:xfrm>
          <a:solidFill>
            <a:srgbClr val="39709D"/>
          </a:solidFill>
        </p:spPr>
        <p:txBody>
          <a:bodyPr/>
          <a:lstStyle/>
          <a:p>
            <a:pPr algn="ctr"/>
            <a:r>
              <a:rPr lang="ar-KW" sz="5400" dirty="0">
                <a:solidFill>
                  <a:srgbClr val="FFC000"/>
                </a:solidFill>
                <a:latin typeface="Abdo Logo" panose="02000500030000020004" pitchFamily="2" charset="-78"/>
                <a:cs typeface="Abdo Logo" panose="02000500030000020004" pitchFamily="2" charset="-78"/>
              </a:rPr>
              <a:t>زيارة المرضى </a:t>
            </a:r>
            <a:br>
              <a:rPr lang="ar-KW" sz="5400" dirty="0">
                <a:solidFill>
                  <a:srgbClr val="FFC000"/>
                </a:solidFill>
                <a:latin typeface="Abdo Logo" panose="02000500030000020004" pitchFamily="2" charset="-78"/>
                <a:cs typeface="Abdo Logo" panose="02000500030000020004" pitchFamily="2" charset="-78"/>
              </a:rPr>
            </a:br>
            <a:r>
              <a:rPr lang="ar-KW" sz="5400" dirty="0">
                <a:solidFill>
                  <a:srgbClr val="FFC000"/>
                </a:solidFill>
                <a:latin typeface="Abdo Logo" panose="02000500030000020004" pitchFamily="2" charset="-78"/>
                <a:cs typeface="Abdo Logo" panose="02000500030000020004" pitchFamily="2" charset="-78"/>
              </a:rPr>
              <a:t>في الأعياد والمناسبات</a:t>
            </a:r>
            <a:endParaRPr lang="en-US" sz="5400" dirty="0">
              <a:solidFill>
                <a:srgbClr val="FFC000"/>
              </a:solidFill>
            </a:endParaRPr>
          </a:p>
        </p:txBody>
      </p:sp>
      <p:pic>
        <p:nvPicPr>
          <p:cNvPr id="9" name="عنصر نائب للصورة 8">
            <a:extLst>
              <a:ext uri="{FF2B5EF4-FFF2-40B4-BE49-F238E27FC236}">
                <a16:creationId xmlns:a16="http://schemas.microsoft.com/office/drawing/2014/main" id="{23FC55A6-8664-5513-41E9-8A448E651D6E}"/>
              </a:ext>
            </a:extLst>
          </p:cNvPr>
          <p:cNvPicPr>
            <a:picLocks noGrp="1" noChangeAspect="1"/>
          </p:cNvPicPr>
          <p:nvPr>
            <p:ph type="pic" sz="quarter" idx="13"/>
          </p:nvPr>
        </p:nvPicPr>
        <p:blipFill>
          <a:blip r:embed="rId3"/>
          <a:srcRect l="13634" r="13634"/>
          <a:stretch>
            <a:fillRect/>
          </a:stretch>
        </p:blipFill>
        <p:spPr/>
      </p:pic>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198527" y="2514114"/>
            <a:ext cx="5572461" cy="4187900"/>
          </a:xfrm>
          <a:solidFill>
            <a:srgbClr val="39709D"/>
          </a:solidFill>
        </p:spPr>
        <p:txBody>
          <a:bodyPr/>
          <a:lstStyle/>
          <a:p>
            <a:pPr marL="0" indent="0" algn="ctr">
              <a:lnSpc>
                <a:spcPct val="150000"/>
              </a:lnSpc>
              <a:buNone/>
            </a:pPr>
            <a:r>
              <a:rPr lang="ar-KW" sz="3600" dirty="0">
                <a:solidFill>
                  <a:schemeClr val="bg1"/>
                </a:solidFill>
                <a:latin typeface="Abdo Misr" panose="02000500030000020004" pitchFamily="2" charset="-78"/>
                <a:cs typeface="Mohammad Adv bold." panose="00000800000000000000" pitchFamily="2" charset="-78"/>
              </a:rPr>
              <a:t>أعضاء مجلس الإدارة وفريق من الدعم الإيجابي يزورون المرضى في الأعياد والمناسبات بمركز الكويت لمكافحة السرطان .</a:t>
            </a:r>
            <a:endParaRPr lang="en-US" sz="3600" dirty="0">
              <a:solidFill>
                <a:schemeClr val="bg1"/>
              </a:solidFill>
              <a:latin typeface="Abdo Misr" panose="02000500030000020004" pitchFamily="2" charset="-78"/>
              <a:cs typeface="Mohammad Adv bold." panose="00000800000000000000" pitchFamily="2" charset="-78"/>
            </a:endParaRPr>
          </a:p>
          <a:p>
            <a:pPr marL="0" indent="0">
              <a:buNone/>
            </a:pPr>
            <a:endParaRPr lang="en-US" sz="1800" dirty="0"/>
          </a:p>
        </p:txBody>
      </p:sp>
    </p:spTree>
    <p:extLst>
      <p:ext uri="{BB962C8B-B14F-4D97-AF65-F5344CB8AC3E}">
        <p14:creationId xmlns:p14="http://schemas.microsoft.com/office/powerpoint/2010/main" val="433561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337687" y="1569253"/>
            <a:ext cx="5712861" cy="2090808"/>
          </a:xfrm>
        </p:spPr>
        <p:txBody>
          <a:bodyPr/>
          <a:lstStyle/>
          <a:p>
            <a:pPr algn="ctr"/>
            <a:r>
              <a:rPr lang="ar-KW" sz="8000" dirty="0">
                <a:solidFill>
                  <a:srgbClr val="FF9900"/>
                </a:solidFill>
                <a:latin typeface="Abdo Logo" panose="02000500030000020004" pitchFamily="2" charset="-78"/>
                <a:cs typeface="Abdo Logo" panose="02000500030000020004" pitchFamily="2" charset="-78"/>
              </a:rPr>
              <a:t>حفل تكريم الأيتام</a:t>
            </a:r>
            <a:endParaRPr lang="en-US" sz="8000" dirty="0">
              <a:solidFill>
                <a:srgbClr val="FF9900"/>
              </a:solidFill>
              <a:latin typeface="Abdo Logo" panose="02000500030000020004" pitchFamily="2" charset="-78"/>
              <a:cs typeface="Abdo Logo" panose="02000500030000020004" pitchFamily="2" charset="-78"/>
            </a:endParaRPr>
          </a:p>
        </p:txBody>
      </p:sp>
      <p:pic>
        <p:nvPicPr>
          <p:cNvPr id="7" name="عنصر نائب للصورة 6">
            <a:extLst>
              <a:ext uri="{FF2B5EF4-FFF2-40B4-BE49-F238E27FC236}">
                <a16:creationId xmlns:a16="http://schemas.microsoft.com/office/drawing/2014/main" id="{D811B325-771F-F2F0-5883-87BF8859074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l="16687" r="16687"/>
          <a:stretch>
            <a:fillRect/>
          </a:stretch>
        </p:blipFill>
        <p:spPr/>
      </p:pic>
      <p:sp>
        <p:nvSpPr>
          <p:cNvPr id="11" name="Subtitle 2">
            <a:extLst>
              <a:ext uri="{FF2B5EF4-FFF2-40B4-BE49-F238E27FC236}">
                <a16:creationId xmlns:a16="http://schemas.microsoft.com/office/drawing/2014/main" id="{702A3027-6034-24CF-BB8D-45A9A4EAEA49}"/>
              </a:ext>
            </a:extLst>
          </p:cNvPr>
          <p:cNvSpPr txBox="1">
            <a:spLocks/>
          </p:cNvSpPr>
          <p:nvPr/>
        </p:nvSpPr>
        <p:spPr>
          <a:xfrm>
            <a:off x="6096000" y="3810669"/>
            <a:ext cx="5385188" cy="1478078"/>
          </a:xfrm>
          <a:prstGeom prst="rect">
            <a:avLst/>
          </a:prstGeom>
          <a:solidFill>
            <a:srgbClr val="2C567A"/>
          </a:solidFill>
        </p:spPr>
        <p:txBody>
          <a:bodyPr vert="horz" lIns="91440" tIns="45720" rIns="91440" bIns="45720" rtlCol="0">
            <a:noAutofit/>
          </a:bodyPr>
          <a:lstStyle>
            <a:lvl1pPr marL="0" indent="0" algn="l" defTabSz="914400" rtl="1"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lnSpc>
                <a:spcPct val="150000"/>
              </a:lnSpc>
              <a:buNone/>
            </a:pPr>
            <a:r>
              <a:rPr lang="ar-KW" sz="3600" dirty="0">
                <a:solidFill>
                  <a:schemeClr val="bg1"/>
                </a:solidFill>
                <a:latin typeface="Abdo Misr" panose="02000500030000020004" pitchFamily="2" charset="-78"/>
                <a:cs typeface="Mohammad Adv bold." panose="00000800000000000000" pitchFamily="2" charset="-78"/>
              </a:rPr>
              <a:t>الذين توفى والدهم بسبب مرض السرطان</a:t>
            </a:r>
            <a:endParaRPr lang="en-US" sz="3600" dirty="0">
              <a:solidFill>
                <a:schemeClr val="bg1"/>
              </a:solidFill>
              <a:latin typeface="Abdo Misr" panose="02000500030000020004" pitchFamily="2" charset="-78"/>
              <a:cs typeface="Mohammad Adv bold." panose="00000800000000000000" pitchFamily="2" charset="-78"/>
            </a:endParaRPr>
          </a:p>
        </p:txBody>
      </p:sp>
      <p:sp>
        <p:nvSpPr>
          <p:cNvPr id="12" name="مستطيل 11">
            <a:extLst>
              <a:ext uri="{FF2B5EF4-FFF2-40B4-BE49-F238E27FC236}">
                <a16:creationId xmlns:a16="http://schemas.microsoft.com/office/drawing/2014/main" id="{F66AF64F-7E1B-740B-AE96-E4899B3E433B}"/>
              </a:ext>
            </a:extLst>
          </p:cNvPr>
          <p:cNvSpPr/>
          <p:nvPr/>
        </p:nvSpPr>
        <p:spPr>
          <a:xfrm>
            <a:off x="9757186" y="268941"/>
            <a:ext cx="2293362" cy="104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KW"/>
          </a:p>
        </p:txBody>
      </p:sp>
    </p:spTree>
    <p:extLst>
      <p:ext uri="{BB962C8B-B14F-4D97-AF65-F5344CB8AC3E}">
        <p14:creationId xmlns:p14="http://schemas.microsoft.com/office/powerpoint/2010/main" val="3167172060"/>
      </p:ext>
    </p:extLst>
  </p:cSld>
  <p:clrMapOvr>
    <a:masterClrMapping/>
  </p:clrMapOvr>
</p:sld>
</file>

<file path=ppt/theme/theme1.xml><?xml version="1.0" encoding="utf-8"?>
<a:theme xmlns:a="http://schemas.openxmlformats.org/drawingml/2006/main" name="نسق Offic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405</TotalTime>
  <Words>552</Words>
  <Application>Microsoft Office PowerPoint</Application>
  <PresentationFormat>شاشة عريضة</PresentationFormat>
  <Paragraphs>115</Paragraphs>
  <Slides>30</Slides>
  <Notes>28</Notes>
  <HiddenSlides>0</HiddenSlides>
  <MMClips>0</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30</vt:i4>
      </vt:variant>
    </vt:vector>
  </HeadingPairs>
  <TitlesOfParts>
    <vt:vector size="39" baseType="lpstr">
      <vt:lpstr>Abdo Logo</vt:lpstr>
      <vt:lpstr>Abdo Misr</vt:lpstr>
      <vt:lpstr>Arial</vt:lpstr>
      <vt:lpstr>Calibri</vt:lpstr>
      <vt:lpstr>Corbel</vt:lpstr>
      <vt:lpstr>Lato Light</vt:lpstr>
      <vt:lpstr>Mohammad Bold Normal</vt:lpstr>
      <vt:lpstr>Times New Roman</vt:lpstr>
      <vt:lpstr>نسق Office</vt:lpstr>
      <vt:lpstr>  التقرير  الإداري والمالي</vt:lpstr>
      <vt:lpstr>أولاً   التقرير الإداري</vt:lpstr>
      <vt:lpstr>نــبـذة عـن الجمعية</vt:lpstr>
      <vt:lpstr>عرض تقديمي في PowerPoint</vt:lpstr>
      <vt:lpstr>أعضاء مجلس إدارة الجمعية الكويتية لرعاية مرض السرطان</vt:lpstr>
      <vt:lpstr>الأهداف الرئيسية  للجمعية الكويتية لرعاية مرضى السرطان</vt:lpstr>
      <vt:lpstr>   الأنشطة والفعاليات</vt:lpstr>
      <vt:lpstr>زيارة المرضى  في الأعياد والمناسبات</vt:lpstr>
      <vt:lpstr>حفل تكريم الأيتام</vt:lpstr>
      <vt:lpstr>المشاركة  في معرض  الكتاب الإسلامي46</vt:lpstr>
      <vt:lpstr>تكريم المتعافين</vt:lpstr>
      <vt:lpstr>رحلة عمرة مرضى السرطان 2024</vt:lpstr>
      <vt:lpstr>جانب من فعاليات الجمعية</vt:lpstr>
      <vt:lpstr>13  حالة شفاء</vt:lpstr>
      <vt:lpstr>الجوائز التي حصلت عليها الجمعية</vt:lpstr>
      <vt:lpstr>الجوائز عام 2023 </vt:lpstr>
      <vt:lpstr>انفاقات الجمعية</vt:lpstr>
      <vt:lpstr>إنفاقات الجمعية خلال الفترة  من 2024/1/1 الى 2024/12/31 </vt:lpstr>
      <vt:lpstr>إنفاقات الجمعية خلال الفترة  من 2024/1/1 الى 2024/12/31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شكرا لحسن استماعكم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التقرير  الإداري والمالي</dc:title>
  <dc:creator>ASUS</dc:creator>
  <cp:lastModifiedBy>ASUS</cp:lastModifiedBy>
  <cp:revision>96</cp:revision>
  <dcterms:created xsi:type="dcterms:W3CDTF">2024-04-27T06:29:55Z</dcterms:created>
  <dcterms:modified xsi:type="dcterms:W3CDTF">2025-04-10T14:51:33Z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